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2.xml" ContentType="application/vnd.openxmlformats-officedocument.presentationml.tags+xml"/>
  <Override PartName="/ppt/notesSlides/notesSlide3.xml" ContentType="application/vnd.openxmlformats-officedocument.presentationml.notesSlide+xml"/>
  <Override PartName="/ppt/comments/comment1.xml" ContentType="application/vnd.openxmlformats-officedocument.presentationml.comments+xml"/>
  <Override PartName="/ppt/tags/tag3.xml" ContentType="application/vnd.openxmlformats-officedocument.presentationml.tags+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omments/comment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comments/comment4.xml" ContentType="application/vnd.openxmlformats-officedocument.presentationml.comment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44" r:id="rId2"/>
  </p:sldMasterIdLst>
  <p:notesMasterIdLst>
    <p:notesMasterId r:id="rId20"/>
  </p:notesMasterIdLst>
  <p:sldIdLst>
    <p:sldId id="267" r:id="rId3"/>
    <p:sldId id="275" r:id="rId4"/>
    <p:sldId id="266" r:id="rId5"/>
    <p:sldId id="269" r:id="rId6"/>
    <p:sldId id="258" r:id="rId7"/>
    <p:sldId id="263" r:id="rId8"/>
    <p:sldId id="282" r:id="rId9"/>
    <p:sldId id="264" r:id="rId10"/>
    <p:sldId id="277" r:id="rId11"/>
    <p:sldId id="280" r:id="rId12"/>
    <p:sldId id="281" r:id="rId13"/>
    <p:sldId id="278" r:id="rId14"/>
    <p:sldId id="259" r:id="rId15"/>
    <p:sldId id="268" r:id="rId16"/>
    <p:sldId id="261" r:id="rId17"/>
    <p:sldId id="262" r:id="rId18"/>
    <p:sldId id="271" r:id="rId19"/>
  </p:sldIdLst>
  <p:sldSz cx="12192000" cy="6858000"/>
  <p:notesSz cx="6858000" cy="1095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ndrew Brinton Lang" initials="ABL" lastIdx="5" clrIdx="0">
    <p:extLst>
      <p:ext uri="{19B8F6BF-5375-455C-9EA6-DF929625EA0E}">
        <p15:presenceInfo xmlns:p15="http://schemas.microsoft.com/office/powerpoint/2012/main" userId="S::lang18@purdue.edu::9c91c397-6fbc-4af0-bcc6-c161dc7c20f3" providerId="AD"/>
      </p:ext>
    </p:extLst>
  </p:cmAuthor>
  <p:cmAuthor id="2" name="Bortiorkor Nii Tsui Alabi" initials="BA" lastIdx="5" clrIdx="1">
    <p:extLst>
      <p:ext uri="{19B8F6BF-5375-455C-9EA6-DF929625EA0E}">
        <p15:presenceInfo xmlns:p15="http://schemas.microsoft.com/office/powerpoint/2012/main" userId="S::balabi@purdue.edu::b9b03a49-ab5b-4611-b38d-2ed24fa40f7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C8E5"/>
    <a:srgbClr val="8FB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57A0B94-BC8B-E07B-1BED-BED5BEBF119C}" v="15" dt="2020-04-29T22:27:15.793"/>
    <p1510:client id="{436215FF-40DF-4A8E-A9B5-1432153C6C41}" v="137" dt="2020-04-29T23:58:15.138"/>
    <p1510:client id="{4B65710F-985F-0A44-6945-865500E918D8}" v="10" dt="2020-04-29T00:20:36.639"/>
    <p1510:client id="{7F8E9839-7F29-9B51-45D3-AA1A263DEF7E}" v="1" dt="2020-04-29T22:51:00.102"/>
    <p1510:client id="{91416CFA-09C0-094B-A49F-2F7147B3D1BB}" v="162" dt="2020-04-30T00:47:19.956"/>
    <p1510:client id="{AF5F261D-AA5D-7548-ADB2-E0E50C7B0380}" v="396" dt="2020-04-29T23:22:48.191"/>
    <p1510:client id="{B6B97712-75C0-EBBE-92D9-DD2A7B42F118}" v="3" dt="2020-04-29T22:46:43.420"/>
    <p1510:client id="{C3EF2D07-7EB5-F5C3-57C4-9BF47698E46B}" v="19" dt="2020-04-29T23:10:47.539"/>
    <p1510:client id="{DA5D0385-6718-463E-8DD4-DE224CE24FBE}" v="103" dt="2020-04-29T22:39:41.05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0"/>
    <p:restoredTop sz="94694"/>
  </p:normalViewPr>
  <p:slideViewPr>
    <p:cSldViewPr snapToGrid="0" snapToObjects="1">
      <p:cViewPr varScale="1">
        <p:scale>
          <a:sx n="121" d="100"/>
          <a:sy n="121" d="100"/>
        </p:scale>
        <p:origin x="776" y="176"/>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microsoft.com/office/2015/10/relationships/revisionInfo" Target="revisionInfo.xml"/><Relationship Id="rId3" Type="http://schemas.openxmlformats.org/officeDocument/2006/relationships/slide" Target="slides/slide1.xml"/><Relationship Id="rId21" Type="http://schemas.openxmlformats.org/officeDocument/2006/relationships/commentAuthors" Target="commentAuthor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4-26T16:34:41.981" idx="4">
    <p:pos x="10" y="10"/>
    <p:text>[@Bortiorkor Nii Tsui Alabi] The professor keeps metioning a "reference paper" do we have on  of these? If she could you put the reference here?</p:text>
    <p:extLst>
      <p:ext uri="{C676402C-5697-4E1C-873F-D02D1690AC5C}">
        <p15:threadingInfo xmlns:p15="http://schemas.microsoft.com/office/powerpoint/2012/main" timeZoneBias="240"/>
      </p:ext>
    </p:extLst>
  </p:cm>
  <p:cm authorId="2" dt="2020-04-27T01:13:13.499" idx="1">
    <p:pos x="10" y="106"/>
    <p:text>Mikołajec, K., Maszczyk, A., &amp; Zając, T. (2013). Game Indicators Determining Sports Performance in the NBA. Journal of human kinetics, 37, 145–151.
</p:text>
    <p:extLst>
      <p:ext uri="{C676402C-5697-4E1C-873F-D02D1690AC5C}">
        <p15:threadingInfo xmlns:p15="http://schemas.microsoft.com/office/powerpoint/2012/main" timeZoneBias="420">
          <p15:parentCm authorId="1" idx="4"/>
        </p15:threadingInfo>
      </p:ext>
    </p:extLst>
  </p:cm>
  <p:cm authorId="2" dt="2020-04-27T01:13:42.952" idx="2">
    <p:pos x="10" y="202"/>
    <p:text>Hojka, V., Stastny, P., Rehak, T., Gołas, A., Mostowik, A., Zawart, M., &amp; Musálek, M. (2016). A systematic review of the main factors that determine agility in sport using structural equation modeling. Journal of human kinetics, 52, 115–123. https://doi.org/10.1515/hukin-2015-0199​
</p:text>
    <p:extLst>
      <p:ext uri="{C676402C-5697-4E1C-873F-D02D1690AC5C}">
        <p15:threadingInfo xmlns:p15="http://schemas.microsoft.com/office/powerpoint/2012/main" timeZoneBias="420">
          <p15:parentCm authorId="1" idx="4"/>
        </p15:threadingInfo>
      </p:ext>
    </p:extLst>
  </p:cm>
  <p:cm authorId="2" dt="2020-04-27T01:15:21.093" idx="3">
    <p:pos x="10" y="298"/>
    <p:text>[@Andrew Brinton Lang] These are the two articles we can cite....one used a regression model and the the other used structural equation model for analysis 
</p:text>
    <p:extLst>
      <p:ext uri="{C676402C-5697-4E1C-873F-D02D1690AC5C}">
        <p15:threadingInfo xmlns:p15="http://schemas.microsoft.com/office/powerpoint/2012/main" timeZoneBias="420">
          <p15:parentCm authorId="1" idx="4"/>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4-27T10:31:12.576" idx="5">
    <p:pos x="7152" y="900"/>
    <p:text>This is good! But did we actually answer "Is there a significant relationship(s) between/among the selected factors?" Also did we answer "how does a unit surge or decline in any of the factors impact amount of points scored?" Im not sure if we answered these in the report. [@Bortiorkor Nii Tsui Alabi]</p:text>
    <p:extLst>
      <p:ext uri="{C676402C-5697-4E1C-873F-D02D1690AC5C}">
        <p15:threadingInfo xmlns:p15="http://schemas.microsoft.com/office/powerpoint/2012/main" timeZoneBias="240"/>
      </p:ext>
    </p:extLst>
  </p:cm>
  <p:cm authorId="2" dt="2020-04-27T09:05:44.550" idx="4">
    <p:pos x="7152" y="996"/>
    <p:text>That can be a single statement in the discussion session
</p:text>
    <p:extLst>
      <p:ext uri="{C676402C-5697-4E1C-873F-D02D1690AC5C}">
        <p15:threadingInfo xmlns:p15="http://schemas.microsoft.com/office/powerpoint/2012/main" timeZoneBias="420">
          <p15:parentCm authorId="1" idx="5"/>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4-26T16:33:18.301" idx="3">
    <p:pos x="10" y="10"/>
    <p:text>[@Won Hyun Kim] Not sure how to do this slide. Any ideas?</p:text>
    <p:extLst>
      <p:ext uri="{C676402C-5697-4E1C-873F-D02D1690AC5C}">
        <p15:threadingInfo xmlns:p15="http://schemas.microsoft.com/office/powerpoint/2012/main" timeZoneBias="24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4-24T11:39:35.929" idx="1">
    <p:pos x="5376" y="448"/>
    <p:text>No idea how we did this in the report or if we even did it. [@Bortiorkor Nii Tsui Alabi] any idea on how we might do this?</p:text>
    <p:extLst>
      <p:ext uri="{C676402C-5697-4E1C-873F-D02D1690AC5C}">
        <p15:threadingInfo xmlns:p15="http://schemas.microsoft.com/office/powerpoint/2012/main" timeZoneBias="240"/>
      </p:ext>
    </p:extLst>
  </p:cm>
  <p:cm authorId="1" dt="2020-04-24T11:42:21.470" idx="2">
    <p:pos x="5376" y="544"/>
    <p:text>Need to confirm</p:text>
    <p:extLst>
      <p:ext uri="{C676402C-5697-4E1C-873F-D02D1690AC5C}">
        <p15:threadingInfo xmlns:p15="http://schemas.microsoft.com/office/powerpoint/2012/main" timeZoneBias="240">
          <p15:parentCm authorId="1" idx="1"/>
        </p15:threadingInfo>
      </p:ext>
    </p:extLst>
  </p:cm>
  <p:cm authorId="2" dt="2020-04-28T10:16:39.998" idx="5">
    <p:pos x="5376" y="640"/>
    <p:text>[@Andrew Brinton Lang] Take a look at this
</p:text>
    <p:extLst>
      <p:ext uri="{C676402C-5697-4E1C-873F-D02D1690AC5C}">
        <p15:threadingInfo xmlns:p15="http://schemas.microsoft.com/office/powerpoint/2012/main" timeZoneBias="420">
          <p15:parentCm authorId="1" idx="1"/>
        </p15:threadingInfo>
      </p:ext>
    </p:extLst>
  </p:cm>
</p:cmLst>
</file>

<file path=ppt/diagrams/_rels/data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ata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svg"/><Relationship Id="rId4" Type="http://schemas.openxmlformats.org/officeDocument/2006/relationships/image" Target="../media/image9.svg"/><Relationship Id="rId9" Type="http://schemas.openxmlformats.org/officeDocument/2006/relationships/image" Target="../media/image14.png"/></Relationships>
</file>

<file path=ppt/diagrams/_rels/drawing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svg"/><Relationship Id="rId1" Type="http://schemas.openxmlformats.org/officeDocument/2006/relationships/image" Target="../media/image56.png"/><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a:alpha val="0"/>
      </a:schemeClr>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F1D7B2-04B0-4043-AA3E-9338981CDD5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C9FF8379-4917-45D6-BFCA-922C2D05CF0D}">
      <dgm:prSet/>
      <dgm:spPr/>
      <dgm:t>
        <a:bodyPr/>
        <a:lstStyle/>
        <a:p>
          <a:pPr>
            <a:lnSpc>
              <a:spcPct val="100000"/>
            </a:lnSpc>
          </a:pPr>
          <a:r>
            <a:rPr lang="en-US"/>
            <a:t>Basketball is a popular sport around the world</a:t>
          </a:r>
        </a:p>
      </dgm:t>
    </dgm:pt>
    <dgm:pt modelId="{33366648-5191-4534-842A-3468CF5E0C96}" type="parTrans" cxnId="{3953ADDF-9CCB-4430-81B8-93684F3473F8}">
      <dgm:prSet/>
      <dgm:spPr/>
      <dgm:t>
        <a:bodyPr/>
        <a:lstStyle/>
        <a:p>
          <a:endParaRPr lang="en-US"/>
        </a:p>
      </dgm:t>
    </dgm:pt>
    <dgm:pt modelId="{12F293E9-2D76-4DB7-85E6-3D437FE10455}" type="sibTrans" cxnId="{3953ADDF-9CCB-4430-81B8-93684F3473F8}">
      <dgm:prSet/>
      <dgm:spPr/>
      <dgm:t>
        <a:bodyPr/>
        <a:lstStyle/>
        <a:p>
          <a:endParaRPr lang="en-US"/>
        </a:p>
      </dgm:t>
    </dgm:pt>
    <dgm:pt modelId="{6EC48588-5211-4117-A12D-17E5D21A8D4A}">
      <dgm:prSet/>
      <dgm:spPr/>
      <dgm:t>
        <a:bodyPr/>
        <a:lstStyle/>
        <a:p>
          <a:pPr>
            <a:lnSpc>
              <a:spcPct val="100000"/>
            </a:lnSpc>
          </a:pPr>
          <a:r>
            <a:rPr lang="en-US"/>
            <a:t>Coaches always look for tactical ways to win games and maximize team performance</a:t>
          </a:r>
        </a:p>
      </dgm:t>
    </dgm:pt>
    <dgm:pt modelId="{4719953A-DA12-49D0-88E2-85BE8DDA0323}" type="parTrans" cxnId="{989077B3-7EAC-4DFB-B275-A4027736C96D}">
      <dgm:prSet/>
      <dgm:spPr/>
      <dgm:t>
        <a:bodyPr/>
        <a:lstStyle/>
        <a:p>
          <a:endParaRPr lang="en-US"/>
        </a:p>
      </dgm:t>
    </dgm:pt>
    <dgm:pt modelId="{6CB3C990-B3BC-4798-B933-F3B549D78D88}" type="sibTrans" cxnId="{989077B3-7EAC-4DFB-B275-A4027736C96D}">
      <dgm:prSet/>
      <dgm:spPr/>
      <dgm:t>
        <a:bodyPr/>
        <a:lstStyle/>
        <a:p>
          <a:endParaRPr lang="en-US"/>
        </a:p>
      </dgm:t>
    </dgm:pt>
    <dgm:pt modelId="{B4EC0C8B-4169-4B56-B904-E218CEFABBA6}">
      <dgm:prSet/>
      <dgm:spPr/>
      <dgm:t>
        <a:bodyPr/>
        <a:lstStyle/>
        <a:p>
          <a:pPr>
            <a:lnSpc>
              <a:spcPct val="100000"/>
            </a:lnSpc>
          </a:pPr>
          <a:r>
            <a:rPr lang="en-US"/>
            <a:t>We would like to run a regression analysis on chosen dataset to explore strategies to winning more points</a:t>
          </a:r>
        </a:p>
      </dgm:t>
    </dgm:pt>
    <dgm:pt modelId="{716E3B07-6624-45F3-9903-93FA883B7B4B}" type="parTrans" cxnId="{5B73205E-964B-44D1-9883-DD0D9BC81905}">
      <dgm:prSet/>
      <dgm:spPr/>
      <dgm:t>
        <a:bodyPr/>
        <a:lstStyle/>
        <a:p>
          <a:endParaRPr lang="en-US"/>
        </a:p>
      </dgm:t>
    </dgm:pt>
    <dgm:pt modelId="{8B0CC04E-A160-4CE4-AD3E-8E52E01B2979}" type="sibTrans" cxnId="{5B73205E-964B-44D1-9883-DD0D9BC81905}">
      <dgm:prSet/>
      <dgm:spPr/>
      <dgm:t>
        <a:bodyPr/>
        <a:lstStyle/>
        <a:p>
          <a:endParaRPr lang="en-US"/>
        </a:p>
      </dgm:t>
    </dgm:pt>
    <dgm:pt modelId="{931FA700-19A0-41A1-8867-CC1C7D2D7AC2}">
      <dgm:prSet phldr="0"/>
      <dgm:spPr/>
      <dgm:t>
        <a:bodyPr/>
        <a:lstStyle/>
        <a:p>
          <a:pPr>
            <a:lnSpc>
              <a:spcPct val="100000"/>
            </a:lnSpc>
          </a:pPr>
          <a:r>
            <a:rPr lang="en-US"/>
            <a:t>NBA ensures the competitiveness of the sports to increase revenue and franchise patronage </a:t>
          </a:r>
        </a:p>
      </dgm:t>
    </dgm:pt>
    <dgm:pt modelId="{43FF8627-9765-4772-8A4E-D517614378A5}" type="parTrans" cxnId="{42C16D17-1B60-43B6-B42F-18CC48299B5B}">
      <dgm:prSet/>
      <dgm:spPr/>
      <dgm:t>
        <a:bodyPr/>
        <a:lstStyle/>
        <a:p>
          <a:endParaRPr lang="en-US"/>
        </a:p>
      </dgm:t>
    </dgm:pt>
    <dgm:pt modelId="{B7067A05-10EF-439F-B979-A77956883ABB}" type="sibTrans" cxnId="{42C16D17-1B60-43B6-B42F-18CC48299B5B}">
      <dgm:prSet/>
      <dgm:spPr/>
      <dgm:t>
        <a:bodyPr/>
        <a:lstStyle/>
        <a:p>
          <a:endParaRPr lang="en-US"/>
        </a:p>
      </dgm:t>
    </dgm:pt>
    <dgm:pt modelId="{95A4139C-DDFA-4B15-B978-16EEF7FE71C6}">
      <dgm:prSet/>
      <dgm:spPr/>
      <dgm:t>
        <a:bodyPr/>
        <a:lstStyle/>
        <a:p>
          <a:pPr>
            <a:lnSpc>
              <a:spcPct val="100000"/>
            </a:lnSpc>
          </a:pPr>
          <a:r>
            <a:rPr lang="en-US"/>
            <a:t>Factors of Interests: 1) Percentage of 3 Point Shots, 2) Percentage of Field Goals, 3) Assists, 4) Rebounds, 5) Turnovers, 6) Total Fouls, 7) Steals</a:t>
          </a:r>
        </a:p>
      </dgm:t>
    </dgm:pt>
    <dgm:pt modelId="{7C68D3A8-9980-4AF2-A7E5-E5197E281E55}" type="parTrans" cxnId="{B1307139-A495-434A-B646-19A612E27F88}">
      <dgm:prSet/>
      <dgm:spPr/>
      <dgm:t>
        <a:bodyPr/>
        <a:lstStyle/>
        <a:p>
          <a:endParaRPr lang="en-US"/>
        </a:p>
      </dgm:t>
    </dgm:pt>
    <dgm:pt modelId="{CD3C0667-FC34-4046-B311-2364611FE50B}" type="sibTrans" cxnId="{B1307139-A495-434A-B646-19A612E27F88}">
      <dgm:prSet/>
      <dgm:spPr/>
      <dgm:t>
        <a:bodyPr/>
        <a:lstStyle/>
        <a:p>
          <a:endParaRPr lang="en-US"/>
        </a:p>
      </dgm:t>
    </dgm:pt>
    <dgm:pt modelId="{B1BCFC9A-6A58-41BA-9DC1-6EAC7E1CD944}">
      <dgm:prSet/>
      <dgm:spPr/>
      <dgm:t>
        <a:bodyPr/>
        <a:lstStyle/>
        <a:p>
          <a:pPr>
            <a:lnSpc>
              <a:spcPct val="100000"/>
            </a:lnSpc>
          </a:pPr>
          <a:r>
            <a:rPr lang="en-US"/>
            <a:t>Several attempts have been made to study similar data such as: </a:t>
          </a:r>
        </a:p>
      </dgm:t>
    </dgm:pt>
    <dgm:pt modelId="{3C05B9A0-0906-472A-BF48-815D2CD4D764}" type="parTrans" cxnId="{FBD85E79-4FB5-4A41-AA4B-D03B11469B26}">
      <dgm:prSet/>
      <dgm:spPr/>
      <dgm:t>
        <a:bodyPr/>
        <a:lstStyle/>
        <a:p>
          <a:endParaRPr lang="en-US"/>
        </a:p>
      </dgm:t>
    </dgm:pt>
    <dgm:pt modelId="{14800FC7-6C78-4DBF-A274-FB357CBF3CD8}" type="sibTrans" cxnId="{FBD85E79-4FB5-4A41-AA4B-D03B11469B26}">
      <dgm:prSet/>
      <dgm:spPr/>
      <dgm:t>
        <a:bodyPr/>
        <a:lstStyle/>
        <a:p>
          <a:endParaRPr lang="en-US"/>
        </a:p>
      </dgm:t>
    </dgm:pt>
    <dgm:pt modelId="{21264C28-5C17-4F16-941F-9341C9E90690}">
      <dgm:prSet custT="1"/>
      <dgm:spPr/>
      <dgm:t>
        <a:bodyPr/>
        <a:lstStyle/>
        <a:p>
          <a:pPr>
            <a:lnSpc>
              <a:spcPct val="100000"/>
            </a:lnSpc>
          </a:pPr>
          <a:r>
            <a:rPr lang="en-US" sz="1200" b="1" err="1"/>
            <a:t>Mikołajec</a:t>
          </a:r>
          <a:r>
            <a:rPr lang="en-US" sz="1200" b="1"/>
            <a:t>, K., </a:t>
          </a:r>
          <a:r>
            <a:rPr lang="en-US" sz="1200" b="1" err="1"/>
            <a:t>Maszczyk</a:t>
          </a:r>
          <a:r>
            <a:rPr lang="en-US" sz="1200" b="1"/>
            <a:t>, A., &amp; </a:t>
          </a:r>
          <a:r>
            <a:rPr lang="en-US" sz="1200" b="1" err="1"/>
            <a:t>Zając</a:t>
          </a:r>
          <a:r>
            <a:rPr lang="en-US" sz="1200" b="1"/>
            <a:t>, T. (2013). Game Indicators Determining Sports Performance in the NBA. Journal of human kinetics, 37, 145–151. </a:t>
          </a:r>
        </a:p>
      </dgm:t>
    </dgm:pt>
    <dgm:pt modelId="{79B94298-C435-49D4-8D66-E6D6008C134D}" type="parTrans" cxnId="{A333DCA0-F4D6-4A36-AEEC-A0238B095413}">
      <dgm:prSet/>
      <dgm:spPr/>
      <dgm:t>
        <a:bodyPr/>
        <a:lstStyle/>
        <a:p>
          <a:endParaRPr lang="en-US"/>
        </a:p>
      </dgm:t>
    </dgm:pt>
    <dgm:pt modelId="{08AB826B-5E53-4B03-84C5-CF769E51B0E4}" type="sibTrans" cxnId="{A333DCA0-F4D6-4A36-AEEC-A0238B095413}">
      <dgm:prSet/>
      <dgm:spPr/>
      <dgm:t>
        <a:bodyPr/>
        <a:lstStyle/>
        <a:p>
          <a:endParaRPr lang="en-US"/>
        </a:p>
      </dgm:t>
    </dgm:pt>
    <dgm:pt modelId="{F93A7195-6099-45CE-B501-2A01A3C53E3F}">
      <dgm:prSet custT="1"/>
      <dgm:spPr/>
      <dgm:t>
        <a:bodyPr/>
        <a:lstStyle/>
        <a:p>
          <a:pPr>
            <a:lnSpc>
              <a:spcPct val="100000"/>
            </a:lnSpc>
          </a:pPr>
          <a:r>
            <a:rPr lang="en-US" sz="1200" b="1" err="1"/>
            <a:t>Hojka</a:t>
          </a:r>
          <a:r>
            <a:rPr lang="en-US" sz="1200" b="1"/>
            <a:t>, V., Stastny, P., </a:t>
          </a:r>
          <a:r>
            <a:rPr lang="en-US" sz="1200" b="1" err="1"/>
            <a:t>Rehak</a:t>
          </a:r>
          <a:r>
            <a:rPr lang="en-US" sz="1200" b="1"/>
            <a:t>, T., </a:t>
          </a:r>
          <a:r>
            <a:rPr lang="en-US" sz="1200" b="1" err="1"/>
            <a:t>Gołas</a:t>
          </a:r>
          <a:r>
            <a:rPr lang="en-US" sz="1200" b="1"/>
            <a:t>, A., </a:t>
          </a:r>
          <a:r>
            <a:rPr lang="en-US" sz="1200" b="1" err="1"/>
            <a:t>Mostowik</a:t>
          </a:r>
          <a:r>
            <a:rPr lang="en-US" sz="1200" b="1"/>
            <a:t>, A., </a:t>
          </a:r>
          <a:r>
            <a:rPr lang="en-US" sz="1200" b="1" err="1"/>
            <a:t>Zawart</a:t>
          </a:r>
          <a:r>
            <a:rPr lang="en-US" sz="1200" b="1"/>
            <a:t>, M., &amp; </a:t>
          </a:r>
          <a:r>
            <a:rPr lang="en-US" sz="1200" b="1" err="1"/>
            <a:t>Musálek</a:t>
          </a:r>
          <a:r>
            <a:rPr lang="en-US" sz="1200" b="1"/>
            <a:t>, M. (2016). A systematic review of the main factors that determine agility in sport using structural equation modeling. Journal of human kinetics, 52, 115–123. https://doi.org/10.1515/hukin-2015-0199</a:t>
          </a:r>
        </a:p>
      </dgm:t>
    </dgm:pt>
    <dgm:pt modelId="{BB6F648E-F70E-42FC-9C15-DFBBD3836A92}" type="parTrans" cxnId="{37726757-1AA3-4E0A-907E-7580A6364386}">
      <dgm:prSet/>
      <dgm:spPr/>
      <dgm:t>
        <a:bodyPr/>
        <a:lstStyle/>
        <a:p>
          <a:endParaRPr lang="en-US"/>
        </a:p>
      </dgm:t>
    </dgm:pt>
    <dgm:pt modelId="{B68DBAE9-FFA0-4698-A54C-16A436E6A04A}" type="sibTrans" cxnId="{37726757-1AA3-4E0A-907E-7580A6364386}">
      <dgm:prSet/>
      <dgm:spPr/>
      <dgm:t>
        <a:bodyPr/>
        <a:lstStyle/>
        <a:p>
          <a:endParaRPr lang="en-US"/>
        </a:p>
      </dgm:t>
    </dgm:pt>
    <dgm:pt modelId="{83893D2E-CBA3-40B1-8CB5-9C78418FB9E1}" type="pres">
      <dgm:prSet presAssocID="{52F1D7B2-04B0-4043-AA3E-9338981CDD51}" presName="root" presStyleCnt="0">
        <dgm:presLayoutVars>
          <dgm:dir/>
          <dgm:resizeHandles val="exact"/>
        </dgm:presLayoutVars>
      </dgm:prSet>
      <dgm:spPr/>
    </dgm:pt>
    <dgm:pt modelId="{17525EA5-8071-46A4-9FC0-4B87BE77542F}" type="pres">
      <dgm:prSet presAssocID="{C9FF8379-4917-45D6-BFCA-922C2D05CF0D}" presName="compNode" presStyleCnt="0"/>
      <dgm:spPr/>
    </dgm:pt>
    <dgm:pt modelId="{2B0B1E98-5494-4E83-A700-405B266BC86E}" type="pres">
      <dgm:prSet presAssocID="{C9FF8379-4917-45D6-BFCA-922C2D05CF0D}" presName="bgRect" presStyleLbl="bgShp" presStyleIdx="0" presStyleCnt="6"/>
      <dgm:spPr/>
    </dgm:pt>
    <dgm:pt modelId="{DD289C8A-4D5F-4B27-8CCF-5BF918B3C9E5}" type="pres">
      <dgm:prSet presAssocID="{C9FF8379-4917-45D6-BFCA-922C2D05CF0D}" presName="iconRect" presStyleLbl="node1" presStyleIdx="0" presStyleCnt="6"/>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Basketball"/>
        </a:ext>
      </dgm:extLst>
    </dgm:pt>
    <dgm:pt modelId="{E7C8CDE7-424D-40D4-993A-D86ADD0C4D41}" type="pres">
      <dgm:prSet presAssocID="{C9FF8379-4917-45D6-BFCA-922C2D05CF0D}" presName="spaceRect" presStyleCnt="0"/>
      <dgm:spPr/>
    </dgm:pt>
    <dgm:pt modelId="{AEA09DB5-3274-476F-8949-578D8B47F3DB}" type="pres">
      <dgm:prSet presAssocID="{C9FF8379-4917-45D6-BFCA-922C2D05CF0D}" presName="parTx" presStyleLbl="revTx" presStyleIdx="0" presStyleCnt="7">
        <dgm:presLayoutVars>
          <dgm:chMax val="0"/>
          <dgm:chPref val="0"/>
        </dgm:presLayoutVars>
      </dgm:prSet>
      <dgm:spPr/>
    </dgm:pt>
    <dgm:pt modelId="{4E221E2C-8C8B-4543-8E97-A18ED779D916}" type="pres">
      <dgm:prSet presAssocID="{12F293E9-2D76-4DB7-85E6-3D437FE10455}" presName="sibTrans" presStyleCnt="0"/>
      <dgm:spPr/>
    </dgm:pt>
    <dgm:pt modelId="{27805A1D-AD5D-439C-A90C-CBAC7DA8A8CF}" type="pres">
      <dgm:prSet presAssocID="{931FA700-19A0-41A1-8867-CC1C7D2D7AC2}" presName="compNode" presStyleCnt="0"/>
      <dgm:spPr/>
    </dgm:pt>
    <dgm:pt modelId="{32F89622-583E-4746-81C6-A6C91B8ADB86}" type="pres">
      <dgm:prSet presAssocID="{931FA700-19A0-41A1-8867-CC1C7D2D7AC2}" presName="bgRect" presStyleLbl="bgShp" presStyleIdx="1" presStyleCnt="6"/>
      <dgm:spPr/>
    </dgm:pt>
    <dgm:pt modelId="{4AEA35BA-867C-442A-B681-1A21696113CB}" type="pres">
      <dgm:prSet presAssocID="{931FA700-19A0-41A1-8867-CC1C7D2D7AC2}" presName="iconRect" presStyleLbl="node1" presStyleIdx="1" presStyleCnt="6"/>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Dollar"/>
        </a:ext>
      </dgm:extLst>
    </dgm:pt>
    <dgm:pt modelId="{C0D120A9-9006-4C03-B596-CDEE17D16D70}" type="pres">
      <dgm:prSet presAssocID="{931FA700-19A0-41A1-8867-CC1C7D2D7AC2}" presName="spaceRect" presStyleCnt="0"/>
      <dgm:spPr/>
    </dgm:pt>
    <dgm:pt modelId="{00D43B8D-09E1-4433-AC20-7B4D9FDEDDA3}" type="pres">
      <dgm:prSet presAssocID="{931FA700-19A0-41A1-8867-CC1C7D2D7AC2}" presName="parTx" presStyleLbl="revTx" presStyleIdx="1" presStyleCnt="7">
        <dgm:presLayoutVars>
          <dgm:chMax val="0"/>
          <dgm:chPref val="0"/>
        </dgm:presLayoutVars>
      </dgm:prSet>
      <dgm:spPr/>
    </dgm:pt>
    <dgm:pt modelId="{F922488F-B48B-4840-995C-7B5B12C452AB}" type="pres">
      <dgm:prSet presAssocID="{B7067A05-10EF-439F-B979-A77956883ABB}" presName="sibTrans" presStyleCnt="0"/>
      <dgm:spPr/>
    </dgm:pt>
    <dgm:pt modelId="{5ED4FE3B-4323-4EE9-BA91-9B97DEE09284}" type="pres">
      <dgm:prSet presAssocID="{6EC48588-5211-4117-A12D-17E5D21A8D4A}" presName="compNode" presStyleCnt="0"/>
      <dgm:spPr/>
    </dgm:pt>
    <dgm:pt modelId="{3E18D833-8B7F-4583-916C-F478CD02902D}" type="pres">
      <dgm:prSet presAssocID="{6EC48588-5211-4117-A12D-17E5D21A8D4A}" presName="bgRect" presStyleLbl="bgShp" presStyleIdx="2" presStyleCnt="6"/>
      <dgm:spPr/>
    </dgm:pt>
    <dgm:pt modelId="{E5650C61-D554-4895-A714-2406FEBC11E0}" type="pres">
      <dgm:prSet presAssocID="{6EC48588-5211-4117-A12D-17E5D21A8D4A}"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Head with gears"/>
        </a:ext>
      </dgm:extLst>
    </dgm:pt>
    <dgm:pt modelId="{24C2291D-9982-42C5-8F47-74BE0B22F746}" type="pres">
      <dgm:prSet presAssocID="{6EC48588-5211-4117-A12D-17E5D21A8D4A}" presName="spaceRect" presStyleCnt="0"/>
      <dgm:spPr/>
    </dgm:pt>
    <dgm:pt modelId="{019D04BA-691E-4A07-9C26-0D74326134BB}" type="pres">
      <dgm:prSet presAssocID="{6EC48588-5211-4117-A12D-17E5D21A8D4A}" presName="parTx" presStyleLbl="revTx" presStyleIdx="2" presStyleCnt="7">
        <dgm:presLayoutVars>
          <dgm:chMax val="0"/>
          <dgm:chPref val="0"/>
        </dgm:presLayoutVars>
      </dgm:prSet>
      <dgm:spPr/>
    </dgm:pt>
    <dgm:pt modelId="{F35C2E80-DF94-4F27-B0A3-6F19B965B6B0}" type="pres">
      <dgm:prSet presAssocID="{6CB3C990-B3BC-4798-B933-F3B549D78D88}" presName="sibTrans" presStyleCnt="0"/>
      <dgm:spPr/>
    </dgm:pt>
    <dgm:pt modelId="{D675B162-887E-42DD-B9D4-67F304C00DB2}" type="pres">
      <dgm:prSet presAssocID="{95A4139C-DDFA-4B15-B978-16EEF7FE71C6}" presName="compNode" presStyleCnt="0"/>
      <dgm:spPr/>
    </dgm:pt>
    <dgm:pt modelId="{9ECC0AA0-5365-46EE-865F-38580A123837}" type="pres">
      <dgm:prSet presAssocID="{95A4139C-DDFA-4B15-B978-16EEF7FE71C6}" presName="bgRect" presStyleLbl="bgShp" presStyleIdx="3" presStyleCnt="6"/>
      <dgm:spPr/>
    </dgm:pt>
    <dgm:pt modelId="{2273F72A-930F-4F8E-AD82-E46C05843873}" type="pres">
      <dgm:prSet presAssocID="{95A4139C-DDFA-4B15-B978-16EEF7FE71C6}"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Research"/>
        </a:ext>
      </dgm:extLst>
    </dgm:pt>
    <dgm:pt modelId="{C6A04AD5-45D5-4869-A46D-8ADBE78A8ED2}" type="pres">
      <dgm:prSet presAssocID="{95A4139C-DDFA-4B15-B978-16EEF7FE71C6}" presName="spaceRect" presStyleCnt="0"/>
      <dgm:spPr/>
    </dgm:pt>
    <dgm:pt modelId="{07F5E52B-6660-4DBF-9169-09BA39F662E1}" type="pres">
      <dgm:prSet presAssocID="{95A4139C-DDFA-4B15-B978-16EEF7FE71C6}" presName="parTx" presStyleLbl="revTx" presStyleIdx="3" presStyleCnt="7">
        <dgm:presLayoutVars>
          <dgm:chMax val="0"/>
          <dgm:chPref val="0"/>
        </dgm:presLayoutVars>
      </dgm:prSet>
      <dgm:spPr/>
    </dgm:pt>
    <dgm:pt modelId="{223A410F-686E-4E8B-A6FC-38BBDA164431}" type="pres">
      <dgm:prSet presAssocID="{CD3C0667-FC34-4046-B311-2364611FE50B}" presName="sibTrans" presStyleCnt="0"/>
      <dgm:spPr/>
    </dgm:pt>
    <dgm:pt modelId="{3BC2A822-50F9-4B12-9349-7AC0C9894C23}" type="pres">
      <dgm:prSet presAssocID="{B1BCFC9A-6A58-41BA-9DC1-6EAC7E1CD944}" presName="compNode" presStyleCnt="0"/>
      <dgm:spPr/>
    </dgm:pt>
    <dgm:pt modelId="{E5EE7AE2-EC09-4BED-8C72-A360262BDC8F}" type="pres">
      <dgm:prSet presAssocID="{B1BCFC9A-6A58-41BA-9DC1-6EAC7E1CD944}" presName="bgRect" presStyleLbl="bgShp" presStyleIdx="4" presStyleCnt="6" custScaleY="141844"/>
      <dgm:spPr/>
    </dgm:pt>
    <dgm:pt modelId="{91708DC1-B72A-4894-92CE-E8336512E33C}" type="pres">
      <dgm:prSet presAssocID="{B1BCFC9A-6A58-41BA-9DC1-6EAC7E1CD94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Presentation with bar chart"/>
        </a:ext>
      </dgm:extLst>
    </dgm:pt>
    <dgm:pt modelId="{A02A5C5D-0CA4-4519-94E6-F839C7562124}" type="pres">
      <dgm:prSet presAssocID="{B1BCFC9A-6A58-41BA-9DC1-6EAC7E1CD944}" presName="spaceRect" presStyleCnt="0"/>
      <dgm:spPr/>
    </dgm:pt>
    <dgm:pt modelId="{B6FDA228-730F-405E-A93D-2941FF5F99E4}" type="pres">
      <dgm:prSet presAssocID="{B1BCFC9A-6A58-41BA-9DC1-6EAC7E1CD944}" presName="parTx" presStyleLbl="revTx" presStyleIdx="4" presStyleCnt="7" custScaleX="89391">
        <dgm:presLayoutVars>
          <dgm:chMax val="0"/>
          <dgm:chPref val="0"/>
        </dgm:presLayoutVars>
      </dgm:prSet>
      <dgm:spPr/>
    </dgm:pt>
    <dgm:pt modelId="{6C4D7812-B468-435C-B037-75BFB6E7034D}" type="pres">
      <dgm:prSet presAssocID="{B1BCFC9A-6A58-41BA-9DC1-6EAC7E1CD944}" presName="desTx" presStyleLbl="revTx" presStyleIdx="5" presStyleCnt="7" custScaleX="114090" custScaleY="156571">
        <dgm:presLayoutVars/>
      </dgm:prSet>
      <dgm:spPr/>
    </dgm:pt>
    <dgm:pt modelId="{C84B2667-9071-430F-B0CF-F12725379983}" type="pres">
      <dgm:prSet presAssocID="{14800FC7-6C78-4DBF-A274-FB357CBF3CD8}" presName="sibTrans" presStyleCnt="0"/>
      <dgm:spPr/>
    </dgm:pt>
    <dgm:pt modelId="{01FE33D7-AE0C-4DE8-AD5C-9D4600F475A7}" type="pres">
      <dgm:prSet presAssocID="{B4EC0C8B-4169-4B56-B904-E218CEFABBA6}" presName="compNode" presStyleCnt="0"/>
      <dgm:spPr/>
    </dgm:pt>
    <dgm:pt modelId="{FBD26BE4-9198-45EA-A674-605D31B7AFB1}" type="pres">
      <dgm:prSet presAssocID="{B4EC0C8B-4169-4B56-B904-E218CEFABBA6}" presName="bgRect" presStyleLbl="bgShp" presStyleIdx="5" presStyleCnt="6"/>
      <dgm:spPr/>
    </dgm:pt>
    <dgm:pt modelId="{CB36C53B-30FA-4FBE-9029-9D691AEE074B}" type="pres">
      <dgm:prSet presAssocID="{B4EC0C8B-4169-4B56-B904-E218CEFABBA6}"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dgm:spPr>
      <dgm:extLst>
        <a:ext uri="{E40237B7-FDA0-4F09-8148-C483321AD2D9}">
          <dgm14:cNvPr xmlns:dgm14="http://schemas.microsoft.com/office/drawing/2010/diagram" id="0" name="" descr="Upward trend"/>
        </a:ext>
      </dgm:extLst>
    </dgm:pt>
    <dgm:pt modelId="{AA111FEB-3A97-40E7-B06A-ED99D41359FB}" type="pres">
      <dgm:prSet presAssocID="{B4EC0C8B-4169-4B56-B904-E218CEFABBA6}" presName="spaceRect" presStyleCnt="0"/>
      <dgm:spPr/>
    </dgm:pt>
    <dgm:pt modelId="{AB8FA79B-5F29-4A20-96BF-B3A821ED63B8}" type="pres">
      <dgm:prSet presAssocID="{B4EC0C8B-4169-4B56-B904-E218CEFABBA6}" presName="parTx" presStyleLbl="revTx" presStyleIdx="6" presStyleCnt="7">
        <dgm:presLayoutVars>
          <dgm:chMax val="0"/>
          <dgm:chPref val="0"/>
        </dgm:presLayoutVars>
      </dgm:prSet>
      <dgm:spPr/>
    </dgm:pt>
  </dgm:ptLst>
  <dgm:cxnLst>
    <dgm:cxn modelId="{E66D950C-54DF-46E9-B12B-86FE54857BCF}" type="presOf" srcId="{52F1D7B2-04B0-4043-AA3E-9338981CDD51}" destId="{83893D2E-CBA3-40B1-8CB5-9C78418FB9E1}" srcOrd="0" destOrd="0" presId="urn:microsoft.com/office/officeart/2018/2/layout/IconVerticalSolidList"/>
    <dgm:cxn modelId="{42C16D17-1B60-43B6-B42F-18CC48299B5B}" srcId="{52F1D7B2-04B0-4043-AA3E-9338981CDD51}" destId="{931FA700-19A0-41A1-8867-CC1C7D2D7AC2}" srcOrd="1" destOrd="0" parTransId="{43FF8627-9765-4772-8A4E-D517614378A5}" sibTransId="{B7067A05-10EF-439F-B979-A77956883ABB}"/>
    <dgm:cxn modelId="{B1307139-A495-434A-B646-19A612E27F88}" srcId="{52F1D7B2-04B0-4043-AA3E-9338981CDD51}" destId="{95A4139C-DDFA-4B15-B978-16EEF7FE71C6}" srcOrd="3" destOrd="0" parTransId="{7C68D3A8-9980-4AF2-A7E5-E5197E281E55}" sibTransId="{CD3C0667-FC34-4046-B311-2364611FE50B}"/>
    <dgm:cxn modelId="{224BB83B-36C5-48BD-ADAC-06AA4ACEACAF}" type="presOf" srcId="{F93A7195-6099-45CE-B501-2A01A3C53E3F}" destId="{6C4D7812-B468-435C-B037-75BFB6E7034D}" srcOrd="0" destOrd="1" presId="urn:microsoft.com/office/officeart/2018/2/layout/IconVerticalSolidList"/>
    <dgm:cxn modelId="{522EF13D-B29A-4A8A-B472-3ACB126D2ABB}" type="presOf" srcId="{B1BCFC9A-6A58-41BA-9DC1-6EAC7E1CD944}" destId="{B6FDA228-730F-405E-A93D-2941FF5F99E4}" srcOrd="0" destOrd="0" presId="urn:microsoft.com/office/officeart/2018/2/layout/IconVerticalSolidList"/>
    <dgm:cxn modelId="{37726757-1AA3-4E0A-907E-7580A6364386}" srcId="{B1BCFC9A-6A58-41BA-9DC1-6EAC7E1CD944}" destId="{F93A7195-6099-45CE-B501-2A01A3C53E3F}" srcOrd="1" destOrd="0" parTransId="{BB6F648E-F70E-42FC-9C15-DFBBD3836A92}" sibTransId="{B68DBAE9-FFA0-4698-A54C-16A436E6A04A}"/>
    <dgm:cxn modelId="{EDE98C5A-05ED-4E17-A0E7-872304BFB98F}" type="presOf" srcId="{95A4139C-DDFA-4B15-B978-16EEF7FE71C6}" destId="{07F5E52B-6660-4DBF-9169-09BA39F662E1}" srcOrd="0" destOrd="0" presId="urn:microsoft.com/office/officeart/2018/2/layout/IconVerticalSolidList"/>
    <dgm:cxn modelId="{889CCC5C-064A-435C-B2B9-2E82127CA121}" type="presOf" srcId="{B4EC0C8B-4169-4B56-B904-E218CEFABBA6}" destId="{AB8FA79B-5F29-4A20-96BF-B3A821ED63B8}" srcOrd="0" destOrd="0" presId="urn:microsoft.com/office/officeart/2018/2/layout/IconVerticalSolidList"/>
    <dgm:cxn modelId="{5B73205E-964B-44D1-9883-DD0D9BC81905}" srcId="{52F1D7B2-04B0-4043-AA3E-9338981CDD51}" destId="{B4EC0C8B-4169-4B56-B904-E218CEFABBA6}" srcOrd="5" destOrd="0" parTransId="{716E3B07-6624-45F3-9903-93FA883B7B4B}" sibTransId="{8B0CC04E-A160-4CE4-AD3E-8E52E01B2979}"/>
    <dgm:cxn modelId="{15FD805F-2A3B-42D4-8451-6FC3856180E9}" type="presOf" srcId="{6EC48588-5211-4117-A12D-17E5D21A8D4A}" destId="{019D04BA-691E-4A07-9C26-0D74326134BB}" srcOrd="0" destOrd="0" presId="urn:microsoft.com/office/officeart/2018/2/layout/IconVerticalSolidList"/>
    <dgm:cxn modelId="{FBD85E79-4FB5-4A41-AA4B-D03B11469B26}" srcId="{52F1D7B2-04B0-4043-AA3E-9338981CDD51}" destId="{B1BCFC9A-6A58-41BA-9DC1-6EAC7E1CD944}" srcOrd="4" destOrd="0" parTransId="{3C05B9A0-0906-472A-BF48-815D2CD4D764}" sibTransId="{14800FC7-6C78-4DBF-A274-FB357CBF3CD8}"/>
    <dgm:cxn modelId="{A333DCA0-F4D6-4A36-AEEC-A0238B095413}" srcId="{B1BCFC9A-6A58-41BA-9DC1-6EAC7E1CD944}" destId="{21264C28-5C17-4F16-941F-9341C9E90690}" srcOrd="0" destOrd="0" parTransId="{79B94298-C435-49D4-8D66-E6D6008C134D}" sibTransId="{08AB826B-5E53-4B03-84C5-CF769E51B0E4}"/>
    <dgm:cxn modelId="{D38F04B1-7BA1-4653-AC4E-D64EBE917E41}" type="presOf" srcId="{931FA700-19A0-41A1-8867-CC1C7D2D7AC2}" destId="{00D43B8D-09E1-4433-AC20-7B4D9FDEDDA3}" srcOrd="0" destOrd="0" presId="urn:microsoft.com/office/officeart/2018/2/layout/IconVerticalSolidList"/>
    <dgm:cxn modelId="{989077B3-7EAC-4DFB-B275-A4027736C96D}" srcId="{52F1D7B2-04B0-4043-AA3E-9338981CDD51}" destId="{6EC48588-5211-4117-A12D-17E5D21A8D4A}" srcOrd="2" destOrd="0" parTransId="{4719953A-DA12-49D0-88E2-85BE8DDA0323}" sibTransId="{6CB3C990-B3BC-4798-B933-F3B549D78D88}"/>
    <dgm:cxn modelId="{B92899D7-4617-4186-9249-D0E2E0E0D28B}" type="presOf" srcId="{21264C28-5C17-4F16-941F-9341C9E90690}" destId="{6C4D7812-B468-435C-B037-75BFB6E7034D}" srcOrd="0" destOrd="0" presId="urn:microsoft.com/office/officeart/2018/2/layout/IconVerticalSolidList"/>
    <dgm:cxn modelId="{D05F96DD-9AAD-47CF-9C22-C9A87F0DA556}" type="presOf" srcId="{C9FF8379-4917-45D6-BFCA-922C2D05CF0D}" destId="{AEA09DB5-3274-476F-8949-578D8B47F3DB}" srcOrd="0" destOrd="0" presId="urn:microsoft.com/office/officeart/2018/2/layout/IconVerticalSolidList"/>
    <dgm:cxn modelId="{3953ADDF-9CCB-4430-81B8-93684F3473F8}" srcId="{52F1D7B2-04B0-4043-AA3E-9338981CDD51}" destId="{C9FF8379-4917-45D6-BFCA-922C2D05CF0D}" srcOrd="0" destOrd="0" parTransId="{33366648-5191-4534-842A-3468CF5E0C96}" sibTransId="{12F293E9-2D76-4DB7-85E6-3D437FE10455}"/>
    <dgm:cxn modelId="{36F2EAB5-17F2-4C98-AFCE-E8B0EE14C006}" type="presParOf" srcId="{83893D2E-CBA3-40B1-8CB5-9C78418FB9E1}" destId="{17525EA5-8071-46A4-9FC0-4B87BE77542F}" srcOrd="0" destOrd="0" presId="urn:microsoft.com/office/officeart/2018/2/layout/IconVerticalSolidList"/>
    <dgm:cxn modelId="{8AD51584-690C-4A9E-9408-5DB45FA8F2FD}" type="presParOf" srcId="{17525EA5-8071-46A4-9FC0-4B87BE77542F}" destId="{2B0B1E98-5494-4E83-A700-405B266BC86E}" srcOrd="0" destOrd="0" presId="urn:microsoft.com/office/officeart/2018/2/layout/IconVerticalSolidList"/>
    <dgm:cxn modelId="{94C5A237-3326-47DE-BF9F-0E3EA528117C}" type="presParOf" srcId="{17525EA5-8071-46A4-9FC0-4B87BE77542F}" destId="{DD289C8A-4D5F-4B27-8CCF-5BF918B3C9E5}" srcOrd="1" destOrd="0" presId="urn:microsoft.com/office/officeart/2018/2/layout/IconVerticalSolidList"/>
    <dgm:cxn modelId="{5EA19C4F-A1F7-4394-A9AD-2BBD790EB4A9}" type="presParOf" srcId="{17525EA5-8071-46A4-9FC0-4B87BE77542F}" destId="{E7C8CDE7-424D-40D4-993A-D86ADD0C4D41}" srcOrd="2" destOrd="0" presId="urn:microsoft.com/office/officeart/2018/2/layout/IconVerticalSolidList"/>
    <dgm:cxn modelId="{8F5F69CD-A0F3-4204-B674-2BA3FD5F09A0}" type="presParOf" srcId="{17525EA5-8071-46A4-9FC0-4B87BE77542F}" destId="{AEA09DB5-3274-476F-8949-578D8B47F3DB}" srcOrd="3" destOrd="0" presId="urn:microsoft.com/office/officeart/2018/2/layout/IconVerticalSolidList"/>
    <dgm:cxn modelId="{DBFBCDA1-6C8C-4A21-A567-08C9A57E4D7E}" type="presParOf" srcId="{83893D2E-CBA3-40B1-8CB5-9C78418FB9E1}" destId="{4E221E2C-8C8B-4543-8E97-A18ED779D916}" srcOrd="1" destOrd="0" presId="urn:microsoft.com/office/officeart/2018/2/layout/IconVerticalSolidList"/>
    <dgm:cxn modelId="{C8383D3F-95F6-4E5B-97BC-C7DD9ED898C5}" type="presParOf" srcId="{83893D2E-CBA3-40B1-8CB5-9C78418FB9E1}" destId="{27805A1D-AD5D-439C-A90C-CBAC7DA8A8CF}" srcOrd="2" destOrd="0" presId="urn:microsoft.com/office/officeart/2018/2/layout/IconVerticalSolidList"/>
    <dgm:cxn modelId="{C801FEE4-C179-47BB-96EB-0F0B4F2929F7}" type="presParOf" srcId="{27805A1D-AD5D-439C-A90C-CBAC7DA8A8CF}" destId="{32F89622-583E-4746-81C6-A6C91B8ADB86}" srcOrd="0" destOrd="0" presId="urn:microsoft.com/office/officeart/2018/2/layout/IconVerticalSolidList"/>
    <dgm:cxn modelId="{F033B08B-6352-4943-9240-88B23FC54553}" type="presParOf" srcId="{27805A1D-AD5D-439C-A90C-CBAC7DA8A8CF}" destId="{4AEA35BA-867C-442A-B681-1A21696113CB}" srcOrd="1" destOrd="0" presId="urn:microsoft.com/office/officeart/2018/2/layout/IconVerticalSolidList"/>
    <dgm:cxn modelId="{D7899A39-5D74-496E-B214-77821634A9A5}" type="presParOf" srcId="{27805A1D-AD5D-439C-A90C-CBAC7DA8A8CF}" destId="{C0D120A9-9006-4C03-B596-CDEE17D16D70}" srcOrd="2" destOrd="0" presId="urn:microsoft.com/office/officeart/2018/2/layout/IconVerticalSolidList"/>
    <dgm:cxn modelId="{BE4D45FF-4267-4EB3-AD6A-63D3A5491019}" type="presParOf" srcId="{27805A1D-AD5D-439C-A90C-CBAC7DA8A8CF}" destId="{00D43B8D-09E1-4433-AC20-7B4D9FDEDDA3}" srcOrd="3" destOrd="0" presId="urn:microsoft.com/office/officeart/2018/2/layout/IconVerticalSolidList"/>
    <dgm:cxn modelId="{0B8FFA75-C346-41D0-A699-7B71AB5CC55C}" type="presParOf" srcId="{83893D2E-CBA3-40B1-8CB5-9C78418FB9E1}" destId="{F922488F-B48B-4840-995C-7B5B12C452AB}" srcOrd="3" destOrd="0" presId="urn:microsoft.com/office/officeart/2018/2/layout/IconVerticalSolidList"/>
    <dgm:cxn modelId="{72079E13-A22C-4CD0-91CB-1CCE1B0914FC}" type="presParOf" srcId="{83893D2E-CBA3-40B1-8CB5-9C78418FB9E1}" destId="{5ED4FE3B-4323-4EE9-BA91-9B97DEE09284}" srcOrd="4" destOrd="0" presId="urn:microsoft.com/office/officeart/2018/2/layout/IconVerticalSolidList"/>
    <dgm:cxn modelId="{774FDDB7-B93C-402B-A547-A47A21A5E915}" type="presParOf" srcId="{5ED4FE3B-4323-4EE9-BA91-9B97DEE09284}" destId="{3E18D833-8B7F-4583-916C-F478CD02902D}" srcOrd="0" destOrd="0" presId="urn:microsoft.com/office/officeart/2018/2/layout/IconVerticalSolidList"/>
    <dgm:cxn modelId="{A4AAAC95-720E-41FB-A384-ADB3C369FD74}" type="presParOf" srcId="{5ED4FE3B-4323-4EE9-BA91-9B97DEE09284}" destId="{E5650C61-D554-4895-A714-2406FEBC11E0}" srcOrd="1" destOrd="0" presId="urn:microsoft.com/office/officeart/2018/2/layout/IconVerticalSolidList"/>
    <dgm:cxn modelId="{4C016202-DD59-471F-AA87-A19DC93F37D6}" type="presParOf" srcId="{5ED4FE3B-4323-4EE9-BA91-9B97DEE09284}" destId="{24C2291D-9982-42C5-8F47-74BE0B22F746}" srcOrd="2" destOrd="0" presId="urn:microsoft.com/office/officeart/2018/2/layout/IconVerticalSolidList"/>
    <dgm:cxn modelId="{AC571D9C-007A-4357-A4A3-CA3FDC90FDA0}" type="presParOf" srcId="{5ED4FE3B-4323-4EE9-BA91-9B97DEE09284}" destId="{019D04BA-691E-4A07-9C26-0D74326134BB}" srcOrd="3" destOrd="0" presId="urn:microsoft.com/office/officeart/2018/2/layout/IconVerticalSolidList"/>
    <dgm:cxn modelId="{FA81ABCD-B586-4B5B-B8DF-747A5A4A14CF}" type="presParOf" srcId="{83893D2E-CBA3-40B1-8CB5-9C78418FB9E1}" destId="{F35C2E80-DF94-4F27-B0A3-6F19B965B6B0}" srcOrd="5" destOrd="0" presId="urn:microsoft.com/office/officeart/2018/2/layout/IconVerticalSolidList"/>
    <dgm:cxn modelId="{8C10E2CA-1420-4046-B8AC-63BC59E51844}" type="presParOf" srcId="{83893D2E-CBA3-40B1-8CB5-9C78418FB9E1}" destId="{D675B162-887E-42DD-B9D4-67F304C00DB2}" srcOrd="6" destOrd="0" presId="urn:microsoft.com/office/officeart/2018/2/layout/IconVerticalSolidList"/>
    <dgm:cxn modelId="{73597542-6400-4212-9F60-7CC02FAB65CD}" type="presParOf" srcId="{D675B162-887E-42DD-B9D4-67F304C00DB2}" destId="{9ECC0AA0-5365-46EE-865F-38580A123837}" srcOrd="0" destOrd="0" presId="urn:microsoft.com/office/officeart/2018/2/layout/IconVerticalSolidList"/>
    <dgm:cxn modelId="{33DB214B-AE03-4968-8DC4-EA84446DC00B}" type="presParOf" srcId="{D675B162-887E-42DD-B9D4-67F304C00DB2}" destId="{2273F72A-930F-4F8E-AD82-E46C05843873}" srcOrd="1" destOrd="0" presId="urn:microsoft.com/office/officeart/2018/2/layout/IconVerticalSolidList"/>
    <dgm:cxn modelId="{E4ECDB2B-6410-4B11-9905-9E3655FC28F6}" type="presParOf" srcId="{D675B162-887E-42DD-B9D4-67F304C00DB2}" destId="{C6A04AD5-45D5-4869-A46D-8ADBE78A8ED2}" srcOrd="2" destOrd="0" presId="urn:microsoft.com/office/officeart/2018/2/layout/IconVerticalSolidList"/>
    <dgm:cxn modelId="{880DFF5B-F9E8-46C5-A9A6-2DBA62E7880B}" type="presParOf" srcId="{D675B162-887E-42DD-B9D4-67F304C00DB2}" destId="{07F5E52B-6660-4DBF-9169-09BA39F662E1}" srcOrd="3" destOrd="0" presId="urn:microsoft.com/office/officeart/2018/2/layout/IconVerticalSolidList"/>
    <dgm:cxn modelId="{32F47708-B15D-4BE1-AF77-5D46DEADF774}" type="presParOf" srcId="{83893D2E-CBA3-40B1-8CB5-9C78418FB9E1}" destId="{223A410F-686E-4E8B-A6FC-38BBDA164431}" srcOrd="7" destOrd="0" presId="urn:microsoft.com/office/officeart/2018/2/layout/IconVerticalSolidList"/>
    <dgm:cxn modelId="{F325A4F2-CD82-44E6-8664-46483CA17D07}" type="presParOf" srcId="{83893D2E-CBA3-40B1-8CB5-9C78418FB9E1}" destId="{3BC2A822-50F9-4B12-9349-7AC0C9894C23}" srcOrd="8" destOrd="0" presId="urn:microsoft.com/office/officeart/2018/2/layout/IconVerticalSolidList"/>
    <dgm:cxn modelId="{C3F82246-34C2-442A-9827-8F715EA6CF5F}" type="presParOf" srcId="{3BC2A822-50F9-4B12-9349-7AC0C9894C23}" destId="{E5EE7AE2-EC09-4BED-8C72-A360262BDC8F}" srcOrd="0" destOrd="0" presId="urn:microsoft.com/office/officeart/2018/2/layout/IconVerticalSolidList"/>
    <dgm:cxn modelId="{9B0E1B7A-03A2-45EC-8C15-753E6F443505}" type="presParOf" srcId="{3BC2A822-50F9-4B12-9349-7AC0C9894C23}" destId="{91708DC1-B72A-4894-92CE-E8336512E33C}" srcOrd="1" destOrd="0" presId="urn:microsoft.com/office/officeart/2018/2/layout/IconVerticalSolidList"/>
    <dgm:cxn modelId="{2BB34FE8-4B72-4643-8F08-43110EE59B71}" type="presParOf" srcId="{3BC2A822-50F9-4B12-9349-7AC0C9894C23}" destId="{A02A5C5D-0CA4-4519-94E6-F839C7562124}" srcOrd="2" destOrd="0" presId="urn:microsoft.com/office/officeart/2018/2/layout/IconVerticalSolidList"/>
    <dgm:cxn modelId="{45113270-8BC0-45C7-9E71-1810D7F6554D}" type="presParOf" srcId="{3BC2A822-50F9-4B12-9349-7AC0C9894C23}" destId="{B6FDA228-730F-405E-A93D-2941FF5F99E4}" srcOrd="3" destOrd="0" presId="urn:microsoft.com/office/officeart/2018/2/layout/IconVerticalSolidList"/>
    <dgm:cxn modelId="{87D51689-12FA-4591-B147-4BCCF855BC2D}" type="presParOf" srcId="{3BC2A822-50F9-4B12-9349-7AC0C9894C23}" destId="{6C4D7812-B468-435C-B037-75BFB6E7034D}" srcOrd="4" destOrd="0" presId="urn:microsoft.com/office/officeart/2018/2/layout/IconVerticalSolidList"/>
    <dgm:cxn modelId="{4452DF18-CB7B-4A39-ADBE-32722C53DC24}" type="presParOf" srcId="{83893D2E-CBA3-40B1-8CB5-9C78418FB9E1}" destId="{C84B2667-9071-430F-B0CF-F12725379983}" srcOrd="9" destOrd="0" presId="urn:microsoft.com/office/officeart/2018/2/layout/IconVerticalSolidList"/>
    <dgm:cxn modelId="{EBDF5575-79E6-40FA-9B1E-92E5E88FCFB4}" type="presParOf" srcId="{83893D2E-CBA3-40B1-8CB5-9C78418FB9E1}" destId="{01FE33D7-AE0C-4DE8-AD5C-9D4600F475A7}" srcOrd="10" destOrd="0" presId="urn:microsoft.com/office/officeart/2018/2/layout/IconVerticalSolidList"/>
    <dgm:cxn modelId="{7C6A4606-23C0-412F-B313-019BA9C08AC3}" type="presParOf" srcId="{01FE33D7-AE0C-4DE8-AD5C-9D4600F475A7}" destId="{FBD26BE4-9198-45EA-A674-605D31B7AFB1}" srcOrd="0" destOrd="0" presId="urn:microsoft.com/office/officeart/2018/2/layout/IconVerticalSolidList"/>
    <dgm:cxn modelId="{13223EC8-08F5-4EEA-A5BC-D0191F411F19}" type="presParOf" srcId="{01FE33D7-AE0C-4DE8-AD5C-9D4600F475A7}" destId="{CB36C53B-30FA-4FBE-9029-9D691AEE074B}" srcOrd="1" destOrd="0" presId="urn:microsoft.com/office/officeart/2018/2/layout/IconVerticalSolidList"/>
    <dgm:cxn modelId="{AB798E26-2D37-4075-98A1-AB520CB1891C}" type="presParOf" srcId="{01FE33D7-AE0C-4DE8-AD5C-9D4600F475A7}" destId="{AA111FEB-3A97-40E7-B06A-ED99D41359FB}" srcOrd="2" destOrd="0" presId="urn:microsoft.com/office/officeart/2018/2/layout/IconVerticalSolidList"/>
    <dgm:cxn modelId="{BA03DCEF-1275-468A-B0D8-9FEAD9C61A94}" type="presParOf" srcId="{01FE33D7-AE0C-4DE8-AD5C-9D4600F475A7}" destId="{AB8FA79B-5F29-4A20-96BF-B3A821ED63B8}" srcOrd="3" destOrd="0" presId="urn:microsoft.com/office/officeart/2018/2/layout/IconVerticalSolidList"/>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4C614F7-F918-4C0B-9B3C-7DFFB1AE574F}" type="doc">
      <dgm:prSet loTypeId="urn:microsoft.com/office/officeart/2005/8/layout/vList2" loCatId="list" qsTypeId="urn:microsoft.com/office/officeart/2005/8/quickstyle/simple1" qsCatId="simple" csTypeId="urn:microsoft.com/office/officeart/2005/8/colors/accent4_2" csCatId="accent4" phldr="1"/>
      <dgm:spPr/>
      <dgm:t>
        <a:bodyPr/>
        <a:lstStyle/>
        <a:p>
          <a:endParaRPr lang="en-US"/>
        </a:p>
      </dgm:t>
    </dgm:pt>
    <dgm:pt modelId="{BFDA2F6B-E90E-436E-8AAC-C0BA8B701C96}">
      <dgm:prSet/>
      <dgm:spPr>
        <a:solidFill>
          <a:schemeClr val="accent1"/>
        </a:solidFill>
      </dgm:spPr>
      <dgm:t>
        <a:bodyPr/>
        <a:lstStyle/>
        <a:p>
          <a:r>
            <a:rPr lang="en-US" i="1"/>
            <a:t>Which factors have the largest influence on the amount of points scored?</a:t>
          </a:r>
        </a:p>
      </dgm:t>
    </dgm:pt>
    <dgm:pt modelId="{D291A3FF-987A-431D-A242-9AFB5215295B}" type="parTrans" cxnId="{5BAD2D19-F2C8-42AB-859F-696A5AC9FD30}">
      <dgm:prSet/>
      <dgm:spPr/>
      <dgm:t>
        <a:bodyPr/>
        <a:lstStyle/>
        <a:p>
          <a:endParaRPr lang="en-US"/>
        </a:p>
      </dgm:t>
    </dgm:pt>
    <dgm:pt modelId="{1546236D-9442-4A06-A9E7-9A2C114ACADD}" type="sibTrans" cxnId="{5BAD2D19-F2C8-42AB-859F-696A5AC9FD30}">
      <dgm:prSet/>
      <dgm:spPr/>
      <dgm:t>
        <a:bodyPr/>
        <a:lstStyle/>
        <a:p>
          <a:endParaRPr lang="en-US"/>
        </a:p>
      </dgm:t>
    </dgm:pt>
    <dgm:pt modelId="{63933D89-1A73-4E55-9DAF-60F1B52A69B7}">
      <dgm:prSet/>
      <dgm:spPr>
        <a:solidFill>
          <a:schemeClr val="accent5">
            <a:lumMod val="60000"/>
            <a:lumOff val="40000"/>
          </a:schemeClr>
        </a:solidFill>
      </dgm:spPr>
      <dgm:t>
        <a:bodyPr/>
        <a:lstStyle/>
        <a:p>
          <a:r>
            <a:rPr lang="en-US"/>
            <a:t>To answer these we examine data for the Indianapolis Pacers over hundred games and applied a regression analysis</a:t>
          </a:r>
        </a:p>
      </dgm:t>
    </dgm:pt>
    <dgm:pt modelId="{98E0E45A-7C8B-4E1C-A0C7-33658575A4B3}" type="parTrans" cxnId="{27D840E1-BF31-4BEC-B40E-2198D08C5D93}">
      <dgm:prSet/>
      <dgm:spPr/>
      <dgm:t>
        <a:bodyPr/>
        <a:lstStyle/>
        <a:p>
          <a:endParaRPr lang="en-US"/>
        </a:p>
      </dgm:t>
    </dgm:pt>
    <dgm:pt modelId="{833CFE64-807F-444E-AFFB-DB3BD1B92A5E}" type="sibTrans" cxnId="{27D840E1-BF31-4BEC-B40E-2198D08C5D93}">
      <dgm:prSet/>
      <dgm:spPr/>
      <dgm:t>
        <a:bodyPr/>
        <a:lstStyle/>
        <a:p>
          <a:endParaRPr lang="en-US"/>
        </a:p>
      </dgm:t>
    </dgm:pt>
    <dgm:pt modelId="{CA817A01-E772-4D3D-874B-0D734B4837EE}">
      <dgm:prSet/>
      <dgm:spPr>
        <a:solidFill>
          <a:schemeClr val="accent1"/>
        </a:solidFill>
      </dgm:spPr>
      <dgm:t>
        <a:bodyPr/>
        <a:lstStyle/>
        <a:p>
          <a:r>
            <a:rPr lang="en-US" i="1"/>
            <a:t>Is there significant relationship(s) between/among the selected factors?</a:t>
          </a:r>
        </a:p>
      </dgm:t>
    </dgm:pt>
    <dgm:pt modelId="{3AB410EA-6D2C-43D6-BE47-DE708A9FEA73}" type="parTrans" cxnId="{3E5D8A20-94FF-D14A-880D-CA3437AA0B73}">
      <dgm:prSet/>
      <dgm:spPr/>
      <dgm:t>
        <a:bodyPr/>
        <a:lstStyle/>
        <a:p>
          <a:endParaRPr lang="en-US"/>
        </a:p>
      </dgm:t>
    </dgm:pt>
    <dgm:pt modelId="{3659BAF1-72CA-4E5E-85CC-DDF7CA7ED77E}" type="sibTrans" cxnId="{3E5D8A20-94FF-D14A-880D-CA3437AA0B73}">
      <dgm:prSet/>
      <dgm:spPr/>
      <dgm:t>
        <a:bodyPr/>
        <a:lstStyle/>
        <a:p>
          <a:endParaRPr lang="en-US"/>
        </a:p>
      </dgm:t>
    </dgm:pt>
    <dgm:pt modelId="{E6BF9237-2233-42E6-B79F-016EE7652B0B}">
      <dgm:prSet/>
      <dgm:spPr>
        <a:solidFill>
          <a:schemeClr val="accent1"/>
        </a:solidFill>
      </dgm:spPr>
      <dgm:t>
        <a:bodyPr/>
        <a:lstStyle/>
        <a:p>
          <a:r>
            <a:rPr lang="en-US" i="1"/>
            <a:t>How does a unit surge or decline in any of the factors impact amount of points scored?</a:t>
          </a:r>
        </a:p>
      </dgm:t>
    </dgm:pt>
    <dgm:pt modelId="{0BD9424A-D92D-409A-B5E3-85C41380C198}" type="parTrans" cxnId="{344FCB31-FB00-A34C-80EE-1FCFB2CCAE31}">
      <dgm:prSet/>
      <dgm:spPr/>
      <dgm:t>
        <a:bodyPr/>
        <a:lstStyle/>
        <a:p>
          <a:endParaRPr lang="en-US"/>
        </a:p>
      </dgm:t>
    </dgm:pt>
    <dgm:pt modelId="{390E4072-1836-4A78-A2D7-D96C0D392C53}" type="sibTrans" cxnId="{344FCB31-FB00-A34C-80EE-1FCFB2CCAE31}">
      <dgm:prSet/>
      <dgm:spPr/>
      <dgm:t>
        <a:bodyPr/>
        <a:lstStyle/>
        <a:p>
          <a:endParaRPr lang="en-US"/>
        </a:p>
      </dgm:t>
    </dgm:pt>
    <dgm:pt modelId="{75CE3483-B7CC-174D-9D04-8795E7C9D582}" type="pres">
      <dgm:prSet presAssocID="{14C614F7-F918-4C0B-9B3C-7DFFB1AE574F}" presName="linear" presStyleCnt="0">
        <dgm:presLayoutVars>
          <dgm:animLvl val="lvl"/>
          <dgm:resizeHandles val="exact"/>
        </dgm:presLayoutVars>
      </dgm:prSet>
      <dgm:spPr/>
    </dgm:pt>
    <dgm:pt modelId="{D1A589E6-53E6-C646-81A5-4EBBDB2EF481}" type="pres">
      <dgm:prSet presAssocID="{BFDA2F6B-E90E-436E-8AAC-C0BA8B701C96}" presName="parentText" presStyleLbl="node1" presStyleIdx="0" presStyleCnt="4" custScaleY="14054" custLinFactNeighborY="-56570">
        <dgm:presLayoutVars>
          <dgm:chMax val="0"/>
          <dgm:bulletEnabled val="1"/>
        </dgm:presLayoutVars>
      </dgm:prSet>
      <dgm:spPr/>
    </dgm:pt>
    <dgm:pt modelId="{84A4DDCB-536C-E54C-AA66-2154E925ED15}" type="pres">
      <dgm:prSet presAssocID="{1546236D-9442-4A06-A9E7-9A2C114ACADD}" presName="spacer" presStyleCnt="0"/>
      <dgm:spPr/>
    </dgm:pt>
    <dgm:pt modelId="{34EB6EC0-EEF1-D847-A72D-343A804A0CA0}" type="pres">
      <dgm:prSet presAssocID="{63933D89-1A73-4E55-9DAF-60F1B52A69B7}" presName="parentText" presStyleLbl="node1" presStyleIdx="1" presStyleCnt="4" custScaleY="27391" custLinFactY="60831" custLinFactNeighborY="100000">
        <dgm:presLayoutVars>
          <dgm:chMax val="0"/>
          <dgm:bulletEnabled val="1"/>
        </dgm:presLayoutVars>
      </dgm:prSet>
      <dgm:spPr/>
    </dgm:pt>
    <dgm:pt modelId="{124AB021-F548-4596-B7A4-33DDD33B0054}" type="pres">
      <dgm:prSet presAssocID="{833CFE64-807F-444E-AFFB-DB3BD1B92A5E}" presName="spacer" presStyleCnt="0"/>
      <dgm:spPr/>
    </dgm:pt>
    <dgm:pt modelId="{45931E30-0AC9-468D-8C77-029BE3FBBB0F}" type="pres">
      <dgm:prSet presAssocID="{CA817A01-E772-4D3D-874B-0D734B4837EE}" presName="parentText" presStyleLbl="node1" presStyleIdx="2" presStyleCnt="4" custScaleY="14695" custLinFactY="-28000" custLinFactNeighborY="-100000">
        <dgm:presLayoutVars>
          <dgm:chMax val="0"/>
          <dgm:bulletEnabled val="1"/>
        </dgm:presLayoutVars>
      </dgm:prSet>
      <dgm:spPr/>
    </dgm:pt>
    <dgm:pt modelId="{3D936C85-B049-49A2-8FC1-83652C2AC80B}" type="pres">
      <dgm:prSet presAssocID="{3659BAF1-72CA-4E5E-85CC-DDF7CA7ED77E}" presName="spacer" presStyleCnt="0"/>
      <dgm:spPr/>
    </dgm:pt>
    <dgm:pt modelId="{9A34EE6C-3CB9-47E1-8DAC-2E3102DDCA94}" type="pres">
      <dgm:prSet presAssocID="{E6BF9237-2233-42E6-B79F-016EE7652B0B}" presName="parentText" presStyleLbl="node1" presStyleIdx="3" presStyleCnt="4" custScaleY="15897" custLinFactY="-28596" custLinFactNeighborY="-100000">
        <dgm:presLayoutVars>
          <dgm:chMax val="0"/>
          <dgm:bulletEnabled val="1"/>
        </dgm:presLayoutVars>
      </dgm:prSet>
      <dgm:spPr/>
    </dgm:pt>
  </dgm:ptLst>
  <dgm:cxnLst>
    <dgm:cxn modelId="{92617F16-C4CF-7040-A4F6-DE8D3F6DB6CC}" type="presOf" srcId="{CA817A01-E772-4D3D-874B-0D734B4837EE}" destId="{45931E30-0AC9-468D-8C77-029BE3FBBB0F}" srcOrd="0" destOrd="0" presId="urn:microsoft.com/office/officeart/2005/8/layout/vList2"/>
    <dgm:cxn modelId="{5BAD2D19-F2C8-42AB-859F-696A5AC9FD30}" srcId="{14C614F7-F918-4C0B-9B3C-7DFFB1AE574F}" destId="{BFDA2F6B-E90E-436E-8AAC-C0BA8B701C96}" srcOrd="0" destOrd="0" parTransId="{D291A3FF-987A-431D-A242-9AFB5215295B}" sibTransId="{1546236D-9442-4A06-A9E7-9A2C114ACADD}"/>
    <dgm:cxn modelId="{3E5D8A20-94FF-D14A-880D-CA3437AA0B73}" srcId="{14C614F7-F918-4C0B-9B3C-7DFFB1AE574F}" destId="{CA817A01-E772-4D3D-874B-0D734B4837EE}" srcOrd="2" destOrd="0" parTransId="{3AB410EA-6D2C-43D6-BE47-DE708A9FEA73}" sibTransId="{3659BAF1-72CA-4E5E-85CC-DDF7CA7ED77E}"/>
    <dgm:cxn modelId="{344FCB31-FB00-A34C-80EE-1FCFB2CCAE31}" srcId="{14C614F7-F918-4C0B-9B3C-7DFFB1AE574F}" destId="{E6BF9237-2233-42E6-B79F-016EE7652B0B}" srcOrd="3" destOrd="0" parTransId="{0BD9424A-D92D-409A-B5E3-85C41380C198}" sibTransId="{390E4072-1836-4A78-A2D7-D96C0D392C53}"/>
    <dgm:cxn modelId="{3FC25D32-E35F-0443-AB98-8BFE6E93D8E9}" type="presOf" srcId="{BFDA2F6B-E90E-436E-8AAC-C0BA8B701C96}" destId="{D1A589E6-53E6-C646-81A5-4EBBDB2EF481}" srcOrd="0" destOrd="0" presId="urn:microsoft.com/office/officeart/2005/8/layout/vList2"/>
    <dgm:cxn modelId="{293DFEBD-3A2E-6544-BE1A-486C4D9C6100}" type="presOf" srcId="{63933D89-1A73-4E55-9DAF-60F1B52A69B7}" destId="{34EB6EC0-EEF1-D847-A72D-343A804A0CA0}" srcOrd="0" destOrd="0" presId="urn:microsoft.com/office/officeart/2005/8/layout/vList2"/>
    <dgm:cxn modelId="{606847CF-9F84-BE41-A9D5-43076431BD08}" type="presOf" srcId="{14C614F7-F918-4C0B-9B3C-7DFFB1AE574F}" destId="{75CE3483-B7CC-174D-9D04-8795E7C9D582}" srcOrd="0" destOrd="0" presId="urn:microsoft.com/office/officeart/2005/8/layout/vList2"/>
    <dgm:cxn modelId="{27D840E1-BF31-4BEC-B40E-2198D08C5D93}" srcId="{14C614F7-F918-4C0B-9B3C-7DFFB1AE574F}" destId="{63933D89-1A73-4E55-9DAF-60F1B52A69B7}" srcOrd="1" destOrd="0" parTransId="{98E0E45A-7C8B-4E1C-A0C7-33658575A4B3}" sibTransId="{833CFE64-807F-444E-AFFB-DB3BD1B92A5E}"/>
    <dgm:cxn modelId="{AB1852E4-F332-4141-9DDB-732F98448A56}" type="presOf" srcId="{E6BF9237-2233-42E6-B79F-016EE7652B0B}" destId="{9A34EE6C-3CB9-47E1-8DAC-2E3102DDCA94}" srcOrd="0" destOrd="0" presId="urn:microsoft.com/office/officeart/2005/8/layout/vList2"/>
    <dgm:cxn modelId="{9A60F294-A20C-C343-8829-A1E197157197}" type="presParOf" srcId="{75CE3483-B7CC-174D-9D04-8795E7C9D582}" destId="{D1A589E6-53E6-C646-81A5-4EBBDB2EF481}" srcOrd="0" destOrd="0" presId="urn:microsoft.com/office/officeart/2005/8/layout/vList2"/>
    <dgm:cxn modelId="{7DB07A20-FDAD-864E-999D-742B8F8CA315}" type="presParOf" srcId="{75CE3483-B7CC-174D-9D04-8795E7C9D582}" destId="{84A4DDCB-536C-E54C-AA66-2154E925ED15}" srcOrd="1" destOrd="0" presId="urn:microsoft.com/office/officeart/2005/8/layout/vList2"/>
    <dgm:cxn modelId="{2528B7DD-C3AA-7C4B-B7B2-DE1215F5340F}" type="presParOf" srcId="{75CE3483-B7CC-174D-9D04-8795E7C9D582}" destId="{34EB6EC0-EEF1-D847-A72D-343A804A0CA0}" srcOrd="2" destOrd="0" presId="urn:microsoft.com/office/officeart/2005/8/layout/vList2"/>
    <dgm:cxn modelId="{F8599850-A3CC-4F45-9E81-2B508795371E}" type="presParOf" srcId="{75CE3483-B7CC-174D-9D04-8795E7C9D582}" destId="{124AB021-F548-4596-B7A4-33DDD33B0054}" srcOrd="3" destOrd="0" presId="urn:microsoft.com/office/officeart/2005/8/layout/vList2"/>
    <dgm:cxn modelId="{AFB081D1-8100-8548-A4F3-971A2A014D91}" type="presParOf" srcId="{75CE3483-B7CC-174D-9D04-8795E7C9D582}" destId="{45931E30-0AC9-468D-8C77-029BE3FBBB0F}" srcOrd="4" destOrd="0" presId="urn:microsoft.com/office/officeart/2005/8/layout/vList2"/>
    <dgm:cxn modelId="{E3EE3D5C-22F5-8F4C-8285-8D3781CBD026}" type="presParOf" srcId="{75CE3483-B7CC-174D-9D04-8795E7C9D582}" destId="{3D936C85-B049-49A2-8FC1-83652C2AC80B}" srcOrd="5" destOrd="0" presId="urn:microsoft.com/office/officeart/2005/8/layout/vList2"/>
    <dgm:cxn modelId="{32EACBDA-D1DE-F742-AC99-976A0CE4C8E5}" type="presParOf" srcId="{75CE3483-B7CC-174D-9D04-8795E7C9D582}" destId="{9A34EE6C-3CB9-47E1-8DAC-2E3102DDCA94}" srcOrd="6" destOrd="0" presId="urn:microsoft.com/office/officeart/2005/8/layout/vList2"/>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53445C5-5C36-4C38-A559-8949CCB0E9C6}" type="doc">
      <dgm:prSet loTypeId="urn:microsoft.com/office/officeart/2018/5/layout/IconLeafLabelList" loCatId="icon" qsTypeId="urn:microsoft.com/office/officeart/2005/8/quickstyle/simple1" qsCatId="simple" csTypeId="urn:microsoft.com/office/officeart/2018/5/colors/Iconchunking_neutralbg_accent2_2" csCatId="accent2" phldr="1"/>
      <dgm:spPr/>
      <dgm:t>
        <a:bodyPr/>
        <a:lstStyle/>
        <a:p>
          <a:endParaRPr lang="en-US"/>
        </a:p>
      </dgm:t>
    </dgm:pt>
    <dgm:pt modelId="{41083EE6-10A4-409F-8516-AAFEE106E2B9}">
      <dgm:prSet/>
      <dgm:spPr/>
      <dgm:t>
        <a:bodyPr/>
        <a:lstStyle/>
        <a:p>
          <a:pPr>
            <a:defRPr cap="all"/>
          </a:pPr>
          <a:r>
            <a:rPr lang="en-US"/>
            <a:t>Field Goals</a:t>
          </a:r>
        </a:p>
      </dgm:t>
    </dgm:pt>
    <dgm:pt modelId="{6BA64649-1D5A-4707-8BDE-F9FF8101A3D1}" type="parTrans" cxnId="{FC38B520-1C96-42EC-880D-23098F6B8220}">
      <dgm:prSet/>
      <dgm:spPr/>
      <dgm:t>
        <a:bodyPr/>
        <a:lstStyle/>
        <a:p>
          <a:endParaRPr lang="en-US"/>
        </a:p>
      </dgm:t>
    </dgm:pt>
    <dgm:pt modelId="{12E3596B-0884-4B43-879E-FE6A5C8B2906}" type="sibTrans" cxnId="{FC38B520-1C96-42EC-880D-23098F6B8220}">
      <dgm:prSet/>
      <dgm:spPr/>
      <dgm:t>
        <a:bodyPr/>
        <a:lstStyle/>
        <a:p>
          <a:endParaRPr lang="en-US"/>
        </a:p>
      </dgm:t>
    </dgm:pt>
    <dgm:pt modelId="{BB3BBAB2-AB70-419B-ABDD-4825C3D82A7C}">
      <dgm:prSet/>
      <dgm:spPr/>
      <dgm:t>
        <a:bodyPr/>
        <a:lstStyle/>
        <a:p>
          <a:pPr>
            <a:defRPr cap="all"/>
          </a:pPr>
          <a:r>
            <a:rPr lang="en-US"/>
            <a:t>Three Point Shots</a:t>
          </a:r>
        </a:p>
      </dgm:t>
    </dgm:pt>
    <dgm:pt modelId="{2B1AD99D-A989-4CAE-B4F1-6C8EF48BD4EE}" type="parTrans" cxnId="{519207E0-CE89-4D8E-878A-1DC9EB479B7C}">
      <dgm:prSet/>
      <dgm:spPr/>
      <dgm:t>
        <a:bodyPr/>
        <a:lstStyle/>
        <a:p>
          <a:endParaRPr lang="en-US"/>
        </a:p>
      </dgm:t>
    </dgm:pt>
    <dgm:pt modelId="{E3D03A6F-B7A7-4BD5-9A09-33C06CE163D0}" type="sibTrans" cxnId="{519207E0-CE89-4D8E-878A-1DC9EB479B7C}">
      <dgm:prSet/>
      <dgm:spPr/>
      <dgm:t>
        <a:bodyPr/>
        <a:lstStyle/>
        <a:p>
          <a:endParaRPr lang="en-US"/>
        </a:p>
      </dgm:t>
    </dgm:pt>
    <dgm:pt modelId="{62FEF2B0-7557-409E-8C58-5EED9D874B02}">
      <dgm:prSet/>
      <dgm:spPr/>
      <dgm:t>
        <a:bodyPr/>
        <a:lstStyle/>
        <a:p>
          <a:pPr>
            <a:defRPr cap="all"/>
          </a:pPr>
          <a:r>
            <a:rPr lang="en-US"/>
            <a:t>Turnovers</a:t>
          </a:r>
        </a:p>
      </dgm:t>
    </dgm:pt>
    <dgm:pt modelId="{317F3122-608A-48BD-962D-D4AF167D6CFA}" type="parTrans" cxnId="{6D6BA7A1-7046-47C7-BE10-D0DC48506EFB}">
      <dgm:prSet/>
      <dgm:spPr/>
      <dgm:t>
        <a:bodyPr/>
        <a:lstStyle/>
        <a:p>
          <a:endParaRPr lang="en-US"/>
        </a:p>
      </dgm:t>
    </dgm:pt>
    <dgm:pt modelId="{547C4058-1450-4A05-B9FE-645B42A091CB}" type="sibTrans" cxnId="{6D6BA7A1-7046-47C7-BE10-D0DC48506EFB}">
      <dgm:prSet/>
      <dgm:spPr/>
      <dgm:t>
        <a:bodyPr/>
        <a:lstStyle/>
        <a:p>
          <a:endParaRPr lang="en-US"/>
        </a:p>
      </dgm:t>
    </dgm:pt>
    <dgm:pt modelId="{F1C7AB2A-D66A-426F-A177-21A15E12A115}" type="pres">
      <dgm:prSet presAssocID="{753445C5-5C36-4C38-A559-8949CCB0E9C6}" presName="root" presStyleCnt="0">
        <dgm:presLayoutVars>
          <dgm:dir/>
          <dgm:resizeHandles val="exact"/>
        </dgm:presLayoutVars>
      </dgm:prSet>
      <dgm:spPr/>
    </dgm:pt>
    <dgm:pt modelId="{F15E0DE1-1392-45CC-93DF-6DCDA2072346}" type="pres">
      <dgm:prSet presAssocID="{41083EE6-10A4-409F-8516-AAFEE106E2B9}" presName="compNode" presStyleCnt="0"/>
      <dgm:spPr/>
    </dgm:pt>
    <dgm:pt modelId="{14CB6A65-1814-402F-9813-3C2C6E99E47E}" type="pres">
      <dgm:prSet presAssocID="{41083EE6-10A4-409F-8516-AAFEE106E2B9}" presName="iconBgRect" presStyleLbl="bgShp" presStyleIdx="0" presStyleCnt="3"/>
      <dgm:spPr>
        <a:prstGeom prst="round2DiagRect">
          <a:avLst>
            <a:gd name="adj1" fmla="val 29727"/>
            <a:gd name="adj2" fmla="val 0"/>
          </a:avLst>
        </a:prstGeom>
      </dgm:spPr>
    </dgm:pt>
    <dgm:pt modelId="{F3271BF7-64FA-49F0-8799-F998D94E2971}" type="pres">
      <dgm:prSet presAssocID="{41083EE6-10A4-409F-8516-AAFEE106E2B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F1F7F666-A5FC-41CE-90C4-53062AB9B088}" type="pres">
      <dgm:prSet presAssocID="{41083EE6-10A4-409F-8516-AAFEE106E2B9}" presName="spaceRect" presStyleCnt="0"/>
      <dgm:spPr/>
    </dgm:pt>
    <dgm:pt modelId="{802E0D07-15DF-4301-A933-45FE64DE8611}" type="pres">
      <dgm:prSet presAssocID="{41083EE6-10A4-409F-8516-AAFEE106E2B9}" presName="textRect" presStyleLbl="revTx" presStyleIdx="0" presStyleCnt="3">
        <dgm:presLayoutVars>
          <dgm:chMax val="1"/>
          <dgm:chPref val="1"/>
        </dgm:presLayoutVars>
      </dgm:prSet>
      <dgm:spPr/>
    </dgm:pt>
    <dgm:pt modelId="{2B92F080-8300-4336-8BB6-E91C135132BB}" type="pres">
      <dgm:prSet presAssocID="{12E3596B-0884-4B43-879E-FE6A5C8B2906}" presName="sibTrans" presStyleCnt="0"/>
      <dgm:spPr/>
    </dgm:pt>
    <dgm:pt modelId="{34029D10-4BD6-487A-A27A-BECF0DFD6D68}" type="pres">
      <dgm:prSet presAssocID="{BB3BBAB2-AB70-419B-ABDD-4825C3D82A7C}" presName="compNode" presStyleCnt="0"/>
      <dgm:spPr/>
    </dgm:pt>
    <dgm:pt modelId="{EDC35E94-E6B9-400C-880A-A4B78CBE02AC}" type="pres">
      <dgm:prSet presAssocID="{BB3BBAB2-AB70-419B-ABDD-4825C3D82A7C}" presName="iconBgRect" presStyleLbl="bgShp" presStyleIdx="1" presStyleCnt="3"/>
      <dgm:spPr>
        <a:prstGeom prst="round2DiagRect">
          <a:avLst>
            <a:gd name="adj1" fmla="val 29727"/>
            <a:gd name="adj2" fmla="val 0"/>
          </a:avLst>
        </a:prstGeom>
      </dgm:spPr>
    </dgm:pt>
    <dgm:pt modelId="{CA18BC2C-A68D-40DD-8E62-01BBCE57B08A}" type="pres">
      <dgm:prSet presAssocID="{BB3BBAB2-AB70-419B-ABDD-4825C3D82A7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Bar graph with upward trend"/>
        </a:ext>
      </dgm:extLst>
    </dgm:pt>
    <dgm:pt modelId="{6452BCF1-A0C4-4E9D-8578-8E06F52A49EC}" type="pres">
      <dgm:prSet presAssocID="{BB3BBAB2-AB70-419B-ABDD-4825C3D82A7C}" presName="spaceRect" presStyleCnt="0"/>
      <dgm:spPr/>
    </dgm:pt>
    <dgm:pt modelId="{DD81AEF2-7AE1-4A5C-8523-7CC63368AE84}" type="pres">
      <dgm:prSet presAssocID="{BB3BBAB2-AB70-419B-ABDD-4825C3D82A7C}" presName="textRect" presStyleLbl="revTx" presStyleIdx="1" presStyleCnt="3">
        <dgm:presLayoutVars>
          <dgm:chMax val="1"/>
          <dgm:chPref val="1"/>
        </dgm:presLayoutVars>
      </dgm:prSet>
      <dgm:spPr/>
    </dgm:pt>
    <dgm:pt modelId="{2C15A5E7-5556-41CE-95F7-5A51A91C05F2}" type="pres">
      <dgm:prSet presAssocID="{E3D03A6F-B7A7-4BD5-9A09-33C06CE163D0}" presName="sibTrans" presStyleCnt="0"/>
      <dgm:spPr/>
    </dgm:pt>
    <dgm:pt modelId="{E22EFD57-D88D-4B04-9234-71DE06128176}" type="pres">
      <dgm:prSet presAssocID="{62FEF2B0-7557-409E-8C58-5EED9D874B02}" presName="compNode" presStyleCnt="0"/>
      <dgm:spPr/>
    </dgm:pt>
    <dgm:pt modelId="{4D4B4FF1-1C43-4D5E-9626-F266A8F290B7}" type="pres">
      <dgm:prSet presAssocID="{62FEF2B0-7557-409E-8C58-5EED9D874B02}" presName="iconBgRect" presStyleLbl="bgShp" presStyleIdx="2" presStyleCnt="3"/>
      <dgm:spPr>
        <a:prstGeom prst="round2DiagRect">
          <a:avLst>
            <a:gd name="adj1" fmla="val 29727"/>
            <a:gd name="adj2" fmla="val 0"/>
          </a:avLst>
        </a:prstGeom>
      </dgm:spPr>
    </dgm:pt>
    <dgm:pt modelId="{F0FA0DBB-5E06-4062-A0BB-E4A46E53CEF8}" type="pres">
      <dgm:prSet presAssocID="{62FEF2B0-7557-409E-8C58-5EED9D874B02}"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a:noFill/>
        </a:ln>
      </dgm:spPr>
      <dgm:extLst>
        <a:ext uri="{E40237B7-FDA0-4F09-8148-C483321AD2D9}">
          <dgm14:cNvPr xmlns:dgm14="http://schemas.microsoft.com/office/drawing/2010/diagram" id="0" name="" descr="Bar graph with downward trend"/>
        </a:ext>
      </dgm:extLst>
    </dgm:pt>
    <dgm:pt modelId="{E0551D24-470C-4B66-990C-E1E5754B431F}" type="pres">
      <dgm:prSet presAssocID="{62FEF2B0-7557-409E-8C58-5EED9D874B02}" presName="spaceRect" presStyleCnt="0"/>
      <dgm:spPr/>
    </dgm:pt>
    <dgm:pt modelId="{0F9D6E21-7370-41A7-916B-521428398E9D}" type="pres">
      <dgm:prSet presAssocID="{62FEF2B0-7557-409E-8C58-5EED9D874B02}" presName="textRect" presStyleLbl="revTx" presStyleIdx="2" presStyleCnt="3">
        <dgm:presLayoutVars>
          <dgm:chMax val="1"/>
          <dgm:chPref val="1"/>
        </dgm:presLayoutVars>
      </dgm:prSet>
      <dgm:spPr/>
    </dgm:pt>
  </dgm:ptLst>
  <dgm:cxnLst>
    <dgm:cxn modelId="{FC38B520-1C96-42EC-880D-23098F6B8220}" srcId="{753445C5-5C36-4C38-A559-8949CCB0E9C6}" destId="{41083EE6-10A4-409F-8516-AAFEE106E2B9}" srcOrd="0" destOrd="0" parTransId="{6BA64649-1D5A-4707-8BDE-F9FF8101A3D1}" sibTransId="{12E3596B-0884-4B43-879E-FE6A5C8B2906}"/>
    <dgm:cxn modelId="{2FC25433-963B-4FFB-A4E0-8652CE16F745}" type="presOf" srcId="{BB3BBAB2-AB70-419B-ABDD-4825C3D82A7C}" destId="{DD81AEF2-7AE1-4A5C-8523-7CC63368AE84}" srcOrd="0" destOrd="0" presId="urn:microsoft.com/office/officeart/2018/5/layout/IconLeafLabelList"/>
    <dgm:cxn modelId="{75B6C53C-D004-4F2A-9963-FED8A05CFB67}" type="presOf" srcId="{62FEF2B0-7557-409E-8C58-5EED9D874B02}" destId="{0F9D6E21-7370-41A7-916B-521428398E9D}" srcOrd="0" destOrd="0" presId="urn:microsoft.com/office/officeart/2018/5/layout/IconLeafLabelList"/>
    <dgm:cxn modelId="{96BB1D99-C2BE-4A33-BE8A-70159B2D8D32}" type="presOf" srcId="{41083EE6-10A4-409F-8516-AAFEE106E2B9}" destId="{802E0D07-15DF-4301-A933-45FE64DE8611}" srcOrd="0" destOrd="0" presId="urn:microsoft.com/office/officeart/2018/5/layout/IconLeafLabelList"/>
    <dgm:cxn modelId="{8932689D-05EC-42DC-B99C-ED4F6A017354}" type="presOf" srcId="{753445C5-5C36-4C38-A559-8949CCB0E9C6}" destId="{F1C7AB2A-D66A-426F-A177-21A15E12A115}" srcOrd="0" destOrd="0" presId="urn:microsoft.com/office/officeart/2018/5/layout/IconLeafLabelList"/>
    <dgm:cxn modelId="{6D6BA7A1-7046-47C7-BE10-D0DC48506EFB}" srcId="{753445C5-5C36-4C38-A559-8949CCB0E9C6}" destId="{62FEF2B0-7557-409E-8C58-5EED9D874B02}" srcOrd="2" destOrd="0" parTransId="{317F3122-608A-48BD-962D-D4AF167D6CFA}" sibTransId="{547C4058-1450-4A05-B9FE-645B42A091CB}"/>
    <dgm:cxn modelId="{519207E0-CE89-4D8E-878A-1DC9EB479B7C}" srcId="{753445C5-5C36-4C38-A559-8949CCB0E9C6}" destId="{BB3BBAB2-AB70-419B-ABDD-4825C3D82A7C}" srcOrd="1" destOrd="0" parTransId="{2B1AD99D-A989-4CAE-B4F1-6C8EF48BD4EE}" sibTransId="{E3D03A6F-B7A7-4BD5-9A09-33C06CE163D0}"/>
    <dgm:cxn modelId="{35D7ABB0-CF80-4FA7-BB82-DBACA53A1517}" type="presParOf" srcId="{F1C7AB2A-D66A-426F-A177-21A15E12A115}" destId="{F15E0DE1-1392-45CC-93DF-6DCDA2072346}" srcOrd="0" destOrd="0" presId="urn:microsoft.com/office/officeart/2018/5/layout/IconLeafLabelList"/>
    <dgm:cxn modelId="{E5FD5839-F677-410A-8F23-CE310C1F69E4}" type="presParOf" srcId="{F15E0DE1-1392-45CC-93DF-6DCDA2072346}" destId="{14CB6A65-1814-402F-9813-3C2C6E99E47E}" srcOrd="0" destOrd="0" presId="urn:microsoft.com/office/officeart/2018/5/layout/IconLeafLabelList"/>
    <dgm:cxn modelId="{F615C4D3-D8BE-467B-842F-4D4B99EDC753}" type="presParOf" srcId="{F15E0DE1-1392-45CC-93DF-6DCDA2072346}" destId="{F3271BF7-64FA-49F0-8799-F998D94E2971}" srcOrd="1" destOrd="0" presId="urn:microsoft.com/office/officeart/2018/5/layout/IconLeafLabelList"/>
    <dgm:cxn modelId="{D513B239-0AFC-4E7F-85CD-AC541FA882C9}" type="presParOf" srcId="{F15E0DE1-1392-45CC-93DF-6DCDA2072346}" destId="{F1F7F666-A5FC-41CE-90C4-53062AB9B088}" srcOrd="2" destOrd="0" presId="urn:microsoft.com/office/officeart/2018/5/layout/IconLeafLabelList"/>
    <dgm:cxn modelId="{76462895-3CFC-4F86-83CC-353BAA36C02E}" type="presParOf" srcId="{F15E0DE1-1392-45CC-93DF-6DCDA2072346}" destId="{802E0D07-15DF-4301-A933-45FE64DE8611}" srcOrd="3" destOrd="0" presId="urn:microsoft.com/office/officeart/2018/5/layout/IconLeafLabelList"/>
    <dgm:cxn modelId="{EBDE450F-7FDB-42C8-A877-51384CAD24B2}" type="presParOf" srcId="{F1C7AB2A-D66A-426F-A177-21A15E12A115}" destId="{2B92F080-8300-4336-8BB6-E91C135132BB}" srcOrd="1" destOrd="0" presId="urn:microsoft.com/office/officeart/2018/5/layout/IconLeafLabelList"/>
    <dgm:cxn modelId="{0CF7ABB2-55F2-42B0-B2EF-C49E19490964}" type="presParOf" srcId="{F1C7AB2A-D66A-426F-A177-21A15E12A115}" destId="{34029D10-4BD6-487A-A27A-BECF0DFD6D68}" srcOrd="2" destOrd="0" presId="urn:microsoft.com/office/officeart/2018/5/layout/IconLeafLabelList"/>
    <dgm:cxn modelId="{4B24FE00-A661-4C61-9762-6C616251AC30}" type="presParOf" srcId="{34029D10-4BD6-487A-A27A-BECF0DFD6D68}" destId="{EDC35E94-E6B9-400C-880A-A4B78CBE02AC}" srcOrd="0" destOrd="0" presId="urn:microsoft.com/office/officeart/2018/5/layout/IconLeafLabelList"/>
    <dgm:cxn modelId="{264B331D-A93D-465E-B332-A2440F8296F6}" type="presParOf" srcId="{34029D10-4BD6-487A-A27A-BECF0DFD6D68}" destId="{CA18BC2C-A68D-40DD-8E62-01BBCE57B08A}" srcOrd="1" destOrd="0" presId="urn:microsoft.com/office/officeart/2018/5/layout/IconLeafLabelList"/>
    <dgm:cxn modelId="{2945673B-5619-4390-8B7E-35DC157141EB}" type="presParOf" srcId="{34029D10-4BD6-487A-A27A-BECF0DFD6D68}" destId="{6452BCF1-A0C4-4E9D-8578-8E06F52A49EC}" srcOrd="2" destOrd="0" presId="urn:microsoft.com/office/officeart/2018/5/layout/IconLeafLabelList"/>
    <dgm:cxn modelId="{71D9A342-6864-469E-8E57-EAFD62A90531}" type="presParOf" srcId="{34029D10-4BD6-487A-A27A-BECF0DFD6D68}" destId="{DD81AEF2-7AE1-4A5C-8523-7CC63368AE84}" srcOrd="3" destOrd="0" presId="urn:microsoft.com/office/officeart/2018/5/layout/IconLeafLabelList"/>
    <dgm:cxn modelId="{7EBC540D-B148-4874-A82F-1E257456A413}" type="presParOf" srcId="{F1C7AB2A-D66A-426F-A177-21A15E12A115}" destId="{2C15A5E7-5556-41CE-95F7-5A51A91C05F2}" srcOrd="3" destOrd="0" presId="urn:microsoft.com/office/officeart/2018/5/layout/IconLeafLabelList"/>
    <dgm:cxn modelId="{509A3FBA-0F5F-44D5-A152-4FDC271C4AF7}" type="presParOf" srcId="{F1C7AB2A-D66A-426F-A177-21A15E12A115}" destId="{E22EFD57-D88D-4B04-9234-71DE06128176}" srcOrd="4" destOrd="0" presId="urn:microsoft.com/office/officeart/2018/5/layout/IconLeafLabelList"/>
    <dgm:cxn modelId="{6BA9DC36-7AAF-436A-95BE-54E98FBBBFD9}" type="presParOf" srcId="{E22EFD57-D88D-4B04-9234-71DE06128176}" destId="{4D4B4FF1-1C43-4D5E-9626-F266A8F290B7}" srcOrd="0" destOrd="0" presId="urn:microsoft.com/office/officeart/2018/5/layout/IconLeafLabelList"/>
    <dgm:cxn modelId="{FD086066-D460-4DBD-BAF8-7B54BF0DC5E8}" type="presParOf" srcId="{E22EFD57-D88D-4B04-9234-71DE06128176}" destId="{F0FA0DBB-5E06-4062-A0BB-E4A46E53CEF8}" srcOrd="1" destOrd="0" presId="urn:microsoft.com/office/officeart/2018/5/layout/IconLeafLabelList"/>
    <dgm:cxn modelId="{0D30C2CE-F1CB-438E-841C-7493A460E026}" type="presParOf" srcId="{E22EFD57-D88D-4B04-9234-71DE06128176}" destId="{E0551D24-470C-4B66-990C-E1E5754B431F}" srcOrd="2" destOrd="0" presId="urn:microsoft.com/office/officeart/2018/5/layout/IconLeafLabelList"/>
    <dgm:cxn modelId="{A9DFBC79-C01D-4CA4-8930-367BF50BAFB5}" type="presParOf" srcId="{E22EFD57-D88D-4B04-9234-71DE06128176}" destId="{0F9D6E21-7370-41A7-916B-521428398E9D}" srcOrd="3" destOrd="0" presId="urn:microsoft.com/office/officeart/2018/5/layout/IconLeafLabel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0B1E98-5494-4E83-A700-405B266BC86E}">
      <dsp:nvSpPr>
        <dsp:cNvPr id="0" name=""/>
        <dsp:cNvSpPr/>
      </dsp:nvSpPr>
      <dsp:spPr>
        <a:xfrm>
          <a:off x="0" y="9796"/>
          <a:ext cx="11229974" cy="7250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D289C8A-4D5F-4B27-8CCF-5BF918B3C9E5}">
      <dsp:nvSpPr>
        <dsp:cNvPr id="0" name=""/>
        <dsp:cNvSpPr/>
      </dsp:nvSpPr>
      <dsp:spPr>
        <a:xfrm>
          <a:off x="219329" y="172934"/>
          <a:ext cx="398780" cy="398780"/>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A09DB5-3274-476F-8949-578D8B47F3DB}">
      <dsp:nvSpPr>
        <dsp:cNvPr id="0" name=""/>
        <dsp:cNvSpPr/>
      </dsp:nvSpPr>
      <dsp:spPr>
        <a:xfrm>
          <a:off x="837440" y="9796"/>
          <a:ext cx="10390895" cy="725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800100">
            <a:lnSpc>
              <a:spcPct val="100000"/>
            </a:lnSpc>
            <a:spcBef>
              <a:spcPct val="0"/>
            </a:spcBef>
            <a:spcAft>
              <a:spcPct val="35000"/>
            </a:spcAft>
            <a:buNone/>
          </a:pPr>
          <a:r>
            <a:rPr lang="en-US" sz="1800" kern="1200"/>
            <a:t>Basketball is a popular sport around the world</a:t>
          </a:r>
        </a:p>
      </dsp:txBody>
      <dsp:txXfrm>
        <a:off x="837440" y="9796"/>
        <a:ext cx="10390895" cy="725056"/>
      </dsp:txXfrm>
    </dsp:sp>
    <dsp:sp modelId="{32F89622-583E-4746-81C6-A6C91B8ADB86}">
      <dsp:nvSpPr>
        <dsp:cNvPr id="0" name=""/>
        <dsp:cNvSpPr/>
      </dsp:nvSpPr>
      <dsp:spPr>
        <a:xfrm>
          <a:off x="0" y="916116"/>
          <a:ext cx="11229974" cy="7250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EA35BA-867C-442A-B681-1A21696113CB}">
      <dsp:nvSpPr>
        <dsp:cNvPr id="0" name=""/>
        <dsp:cNvSpPr/>
      </dsp:nvSpPr>
      <dsp:spPr>
        <a:xfrm>
          <a:off x="219329" y="1079254"/>
          <a:ext cx="398780" cy="398780"/>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D43B8D-09E1-4433-AC20-7B4D9FDEDDA3}">
      <dsp:nvSpPr>
        <dsp:cNvPr id="0" name=""/>
        <dsp:cNvSpPr/>
      </dsp:nvSpPr>
      <dsp:spPr>
        <a:xfrm>
          <a:off x="837440" y="916116"/>
          <a:ext cx="10390895" cy="725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800100">
            <a:lnSpc>
              <a:spcPct val="100000"/>
            </a:lnSpc>
            <a:spcBef>
              <a:spcPct val="0"/>
            </a:spcBef>
            <a:spcAft>
              <a:spcPct val="35000"/>
            </a:spcAft>
            <a:buNone/>
          </a:pPr>
          <a:r>
            <a:rPr lang="en-US" sz="1800" kern="1200"/>
            <a:t>NBA ensures the competitiveness of the sports to increase revenue and franchise patronage </a:t>
          </a:r>
        </a:p>
      </dsp:txBody>
      <dsp:txXfrm>
        <a:off x="837440" y="916116"/>
        <a:ext cx="10390895" cy="725056"/>
      </dsp:txXfrm>
    </dsp:sp>
    <dsp:sp modelId="{3E18D833-8B7F-4583-916C-F478CD02902D}">
      <dsp:nvSpPr>
        <dsp:cNvPr id="0" name=""/>
        <dsp:cNvSpPr/>
      </dsp:nvSpPr>
      <dsp:spPr>
        <a:xfrm>
          <a:off x="0" y="1822437"/>
          <a:ext cx="11229974" cy="7250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650C61-D554-4895-A714-2406FEBC11E0}">
      <dsp:nvSpPr>
        <dsp:cNvPr id="0" name=""/>
        <dsp:cNvSpPr/>
      </dsp:nvSpPr>
      <dsp:spPr>
        <a:xfrm>
          <a:off x="219329" y="1985575"/>
          <a:ext cx="398780" cy="39878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9D04BA-691E-4A07-9C26-0D74326134BB}">
      <dsp:nvSpPr>
        <dsp:cNvPr id="0" name=""/>
        <dsp:cNvSpPr/>
      </dsp:nvSpPr>
      <dsp:spPr>
        <a:xfrm>
          <a:off x="837440" y="1822437"/>
          <a:ext cx="10390895" cy="725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800100">
            <a:lnSpc>
              <a:spcPct val="100000"/>
            </a:lnSpc>
            <a:spcBef>
              <a:spcPct val="0"/>
            </a:spcBef>
            <a:spcAft>
              <a:spcPct val="35000"/>
            </a:spcAft>
            <a:buNone/>
          </a:pPr>
          <a:r>
            <a:rPr lang="en-US" sz="1800" kern="1200"/>
            <a:t>Coaches always look for tactical ways to win games and maximize team performance</a:t>
          </a:r>
        </a:p>
      </dsp:txBody>
      <dsp:txXfrm>
        <a:off x="837440" y="1822437"/>
        <a:ext cx="10390895" cy="725056"/>
      </dsp:txXfrm>
    </dsp:sp>
    <dsp:sp modelId="{9ECC0AA0-5365-46EE-865F-38580A123837}">
      <dsp:nvSpPr>
        <dsp:cNvPr id="0" name=""/>
        <dsp:cNvSpPr/>
      </dsp:nvSpPr>
      <dsp:spPr>
        <a:xfrm>
          <a:off x="0" y="2728757"/>
          <a:ext cx="11229974" cy="7250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273F72A-930F-4F8E-AD82-E46C05843873}">
      <dsp:nvSpPr>
        <dsp:cNvPr id="0" name=""/>
        <dsp:cNvSpPr/>
      </dsp:nvSpPr>
      <dsp:spPr>
        <a:xfrm>
          <a:off x="219329" y="2891895"/>
          <a:ext cx="398780" cy="39878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F5E52B-6660-4DBF-9169-09BA39F662E1}">
      <dsp:nvSpPr>
        <dsp:cNvPr id="0" name=""/>
        <dsp:cNvSpPr/>
      </dsp:nvSpPr>
      <dsp:spPr>
        <a:xfrm>
          <a:off x="837440" y="2728757"/>
          <a:ext cx="10390895" cy="725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800100">
            <a:lnSpc>
              <a:spcPct val="100000"/>
            </a:lnSpc>
            <a:spcBef>
              <a:spcPct val="0"/>
            </a:spcBef>
            <a:spcAft>
              <a:spcPct val="35000"/>
            </a:spcAft>
            <a:buNone/>
          </a:pPr>
          <a:r>
            <a:rPr lang="en-US" sz="1800" kern="1200"/>
            <a:t>Factors of Interests: 1) Percentage of 3 Point Shots, 2) Percentage of Field Goals, 3) Assists, 4) Rebounds, 5) Turnovers, 6) Total Fouls, 7) Steals</a:t>
          </a:r>
        </a:p>
      </dsp:txBody>
      <dsp:txXfrm>
        <a:off x="837440" y="2728757"/>
        <a:ext cx="10390895" cy="725056"/>
      </dsp:txXfrm>
    </dsp:sp>
    <dsp:sp modelId="{E5EE7AE2-EC09-4BED-8C72-A360262BDC8F}">
      <dsp:nvSpPr>
        <dsp:cNvPr id="0" name=""/>
        <dsp:cNvSpPr/>
      </dsp:nvSpPr>
      <dsp:spPr>
        <a:xfrm>
          <a:off x="0" y="3688467"/>
          <a:ext cx="11229974" cy="1028448"/>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708DC1-B72A-4894-92CE-E8336512E33C}">
      <dsp:nvSpPr>
        <dsp:cNvPr id="0" name=""/>
        <dsp:cNvSpPr/>
      </dsp:nvSpPr>
      <dsp:spPr>
        <a:xfrm>
          <a:off x="219329" y="4003301"/>
          <a:ext cx="398780" cy="39878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6FDA228-730F-405E-A93D-2941FF5F99E4}">
      <dsp:nvSpPr>
        <dsp:cNvPr id="0" name=""/>
        <dsp:cNvSpPr/>
      </dsp:nvSpPr>
      <dsp:spPr>
        <a:xfrm>
          <a:off x="1077063" y="3840163"/>
          <a:ext cx="4038116" cy="725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800100">
            <a:lnSpc>
              <a:spcPct val="100000"/>
            </a:lnSpc>
            <a:spcBef>
              <a:spcPct val="0"/>
            </a:spcBef>
            <a:spcAft>
              <a:spcPct val="35000"/>
            </a:spcAft>
            <a:buNone/>
          </a:pPr>
          <a:r>
            <a:rPr lang="en-US" sz="1800" kern="1200"/>
            <a:t>Several attempts have been made to study similar data such as: </a:t>
          </a:r>
        </a:p>
      </dsp:txBody>
      <dsp:txXfrm>
        <a:off x="1077063" y="3840163"/>
        <a:ext cx="4038116" cy="725056"/>
      </dsp:txXfrm>
    </dsp:sp>
    <dsp:sp modelId="{6C4D7812-B468-435C-B037-75BFB6E7034D}">
      <dsp:nvSpPr>
        <dsp:cNvPr id="0" name=""/>
        <dsp:cNvSpPr/>
      </dsp:nvSpPr>
      <dsp:spPr>
        <a:xfrm>
          <a:off x="4978783" y="3635078"/>
          <a:ext cx="6089448" cy="11352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533400">
            <a:lnSpc>
              <a:spcPct val="100000"/>
            </a:lnSpc>
            <a:spcBef>
              <a:spcPct val="0"/>
            </a:spcBef>
            <a:spcAft>
              <a:spcPct val="35000"/>
            </a:spcAft>
            <a:buNone/>
          </a:pPr>
          <a:r>
            <a:rPr lang="en-US" sz="1200" b="1" kern="1200" err="1"/>
            <a:t>Mikołajec</a:t>
          </a:r>
          <a:r>
            <a:rPr lang="en-US" sz="1200" b="1" kern="1200"/>
            <a:t>, K., </a:t>
          </a:r>
          <a:r>
            <a:rPr lang="en-US" sz="1200" b="1" kern="1200" err="1"/>
            <a:t>Maszczyk</a:t>
          </a:r>
          <a:r>
            <a:rPr lang="en-US" sz="1200" b="1" kern="1200"/>
            <a:t>, A., &amp; </a:t>
          </a:r>
          <a:r>
            <a:rPr lang="en-US" sz="1200" b="1" kern="1200" err="1"/>
            <a:t>Zając</a:t>
          </a:r>
          <a:r>
            <a:rPr lang="en-US" sz="1200" b="1" kern="1200"/>
            <a:t>, T. (2013). Game Indicators Determining Sports Performance in the NBA. Journal of human kinetics, 37, 145–151. </a:t>
          </a:r>
        </a:p>
        <a:p>
          <a:pPr marL="0" lvl="0" indent="0" algn="l" defTabSz="533400">
            <a:lnSpc>
              <a:spcPct val="100000"/>
            </a:lnSpc>
            <a:spcBef>
              <a:spcPct val="0"/>
            </a:spcBef>
            <a:spcAft>
              <a:spcPct val="35000"/>
            </a:spcAft>
            <a:buNone/>
          </a:pPr>
          <a:r>
            <a:rPr lang="en-US" sz="1200" b="1" kern="1200" err="1"/>
            <a:t>Hojka</a:t>
          </a:r>
          <a:r>
            <a:rPr lang="en-US" sz="1200" b="1" kern="1200"/>
            <a:t>, V., Stastny, P., </a:t>
          </a:r>
          <a:r>
            <a:rPr lang="en-US" sz="1200" b="1" kern="1200" err="1"/>
            <a:t>Rehak</a:t>
          </a:r>
          <a:r>
            <a:rPr lang="en-US" sz="1200" b="1" kern="1200"/>
            <a:t>, T., </a:t>
          </a:r>
          <a:r>
            <a:rPr lang="en-US" sz="1200" b="1" kern="1200" err="1"/>
            <a:t>Gołas</a:t>
          </a:r>
          <a:r>
            <a:rPr lang="en-US" sz="1200" b="1" kern="1200"/>
            <a:t>, A., </a:t>
          </a:r>
          <a:r>
            <a:rPr lang="en-US" sz="1200" b="1" kern="1200" err="1"/>
            <a:t>Mostowik</a:t>
          </a:r>
          <a:r>
            <a:rPr lang="en-US" sz="1200" b="1" kern="1200"/>
            <a:t>, A., </a:t>
          </a:r>
          <a:r>
            <a:rPr lang="en-US" sz="1200" b="1" kern="1200" err="1"/>
            <a:t>Zawart</a:t>
          </a:r>
          <a:r>
            <a:rPr lang="en-US" sz="1200" b="1" kern="1200"/>
            <a:t>, M., &amp; </a:t>
          </a:r>
          <a:r>
            <a:rPr lang="en-US" sz="1200" b="1" kern="1200" err="1"/>
            <a:t>Musálek</a:t>
          </a:r>
          <a:r>
            <a:rPr lang="en-US" sz="1200" b="1" kern="1200"/>
            <a:t>, M. (2016). A systematic review of the main factors that determine agility in sport using structural equation modeling. Journal of human kinetics, 52, 115–123. https://doi.org/10.1515/hukin-2015-0199</a:t>
          </a:r>
        </a:p>
      </dsp:txBody>
      <dsp:txXfrm>
        <a:off x="4978783" y="3635078"/>
        <a:ext cx="6089448" cy="1135227"/>
      </dsp:txXfrm>
    </dsp:sp>
    <dsp:sp modelId="{FBD26BE4-9198-45EA-A674-605D31B7AFB1}">
      <dsp:nvSpPr>
        <dsp:cNvPr id="0" name=""/>
        <dsp:cNvSpPr/>
      </dsp:nvSpPr>
      <dsp:spPr>
        <a:xfrm>
          <a:off x="0" y="4951570"/>
          <a:ext cx="11229974" cy="725056"/>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B36C53B-30FA-4FBE-9029-9D691AEE074B}">
      <dsp:nvSpPr>
        <dsp:cNvPr id="0" name=""/>
        <dsp:cNvSpPr/>
      </dsp:nvSpPr>
      <dsp:spPr>
        <a:xfrm>
          <a:off x="219329" y="5114707"/>
          <a:ext cx="398780" cy="398780"/>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8FA79B-5F29-4A20-96BF-B3A821ED63B8}">
      <dsp:nvSpPr>
        <dsp:cNvPr id="0" name=""/>
        <dsp:cNvSpPr/>
      </dsp:nvSpPr>
      <dsp:spPr>
        <a:xfrm>
          <a:off x="837440" y="4951570"/>
          <a:ext cx="10390895" cy="72505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735" tIns="76735" rIns="76735" bIns="76735" numCol="1" spcCol="1270" anchor="ctr" anchorCtr="0">
          <a:noAutofit/>
        </a:bodyPr>
        <a:lstStyle/>
        <a:p>
          <a:pPr marL="0" lvl="0" indent="0" algn="l" defTabSz="800100">
            <a:lnSpc>
              <a:spcPct val="100000"/>
            </a:lnSpc>
            <a:spcBef>
              <a:spcPct val="0"/>
            </a:spcBef>
            <a:spcAft>
              <a:spcPct val="35000"/>
            </a:spcAft>
            <a:buNone/>
          </a:pPr>
          <a:r>
            <a:rPr lang="en-US" sz="1800" kern="1200"/>
            <a:t>We would like to run a regression analysis on chosen dataset to explore strategies to winning more points</a:t>
          </a:r>
        </a:p>
      </dsp:txBody>
      <dsp:txXfrm>
        <a:off x="837440" y="4951570"/>
        <a:ext cx="10390895" cy="7250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1A589E6-53E6-C646-81A5-4EBBDB2EF481}">
      <dsp:nvSpPr>
        <dsp:cNvPr id="0" name=""/>
        <dsp:cNvSpPr/>
      </dsp:nvSpPr>
      <dsp:spPr>
        <a:xfrm>
          <a:off x="0" y="12699"/>
          <a:ext cx="10515600" cy="772829"/>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i="1" kern="1200"/>
            <a:t>Which factors have the largest influence on the amount of points scored?</a:t>
          </a:r>
        </a:p>
      </dsp:txBody>
      <dsp:txXfrm>
        <a:off x="37726" y="50425"/>
        <a:ext cx="10440148" cy="697377"/>
      </dsp:txXfrm>
    </dsp:sp>
    <dsp:sp modelId="{34EB6EC0-EEF1-D847-A72D-343A804A0CA0}">
      <dsp:nvSpPr>
        <dsp:cNvPr id="0" name=""/>
        <dsp:cNvSpPr/>
      </dsp:nvSpPr>
      <dsp:spPr>
        <a:xfrm>
          <a:off x="0" y="3241981"/>
          <a:ext cx="10515600" cy="1506231"/>
        </a:xfrm>
        <a:prstGeom prst="roundRect">
          <a:avLst/>
        </a:prstGeom>
        <a:solidFill>
          <a:schemeClr val="accent5">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To answer these we examine data for the Indianapolis Pacers over hundred games and applied a regression analysis</a:t>
          </a:r>
        </a:p>
      </dsp:txBody>
      <dsp:txXfrm>
        <a:off x="73528" y="3315509"/>
        <a:ext cx="10368544" cy="1359175"/>
      </dsp:txXfrm>
    </dsp:sp>
    <dsp:sp modelId="{45931E30-0AC9-468D-8C77-029BE3FBBB0F}">
      <dsp:nvSpPr>
        <dsp:cNvPr id="0" name=""/>
        <dsp:cNvSpPr/>
      </dsp:nvSpPr>
      <dsp:spPr>
        <a:xfrm>
          <a:off x="0" y="1040629"/>
          <a:ext cx="10515600" cy="808078"/>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i="1" kern="1200"/>
            <a:t>Is there significant relationship(s) between/among the selected factors?</a:t>
          </a:r>
        </a:p>
      </dsp:txBody>
      <dsp:txXfrm>
        <a:off x="39447" y="1080076"/>
        <a:ext cx="10436706" cy="729184"/>
      </dsp:txXfrm>
    </dsp:sp>
    <dsp:sp modelId="{9A34EE6C-3CB9-47E1-8DAC-2E3102DDCA94}">
      <dsp:nvSpPr>
        <dsp:cNvPr id="0" name=""/>
        <dsp:cNvSpPr/>
      </dsp:nvSpPr>
      <dsp:spPr>
        <a:xfrm>
          <a:off x="0" y="2000253"/>
          <a:ext cx="10515600" cy="874176"/>
        </a:xfrm>
        <a:prstGeom prst="roundRect">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i="1" kern="1200"/>
            <a:t>How does a unit surge or decline in any of the factors impact amount of points scored?</a:t>
          </a:r>
        </a:p>
      </dsp:txBody>
      <dsp:txXfrm>
        <a:off x="42674" y="2042927"/>
        <a:ext cx="10430252" cy="78882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CB6A65-1814-402F-9813-3C2C6E99E47E}">
      <dsp:nvSpPr>
        <dsp:cNvPr id="0" name=""/>
        <dsp:cNvSpPr/>
      </dsp:nvSpPr>
      <dsp:spPr>
        <a:xfrm>
          <a:off x="708495" y="404961"/>
          <a:ext cx="1955812" cy="1955812"/>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271BF7-64FA-49F0-8799-F998D94E2971}">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02E0D07-15DF-4301-A933-45FE64DE8611}">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cap="all"/>
          </a:pPr>
          <a:r>
            <a:rPr lang="en-US" sz="3000" kern="1200"/>
            <a:t>Field Goals</a:t>
          </a:r>
        </a:p>
      </dsp:txBody>
      <dsp:txXfrm>
        <a:off x="83276" y="2969961"/>
        <a:ext cx="3206250" cy="720000"/>
      </dsp:txXfrm>
    </dsp:sp>
    <dsp:sp modelId="{EDC35E94-E6B9-400C-880A-A4B78CBE02AC}">
      <dsp:nvSpPr>
        <dsp:cNvPr id="0" name=""/>
        <dsp:cNvSpPr/>
      </dsp:nvSpPr>
      <dsp:spPr>
        <a:xfrm>
          <a:off x="4475838" y="404961"/>
          <a:ext cx="1955812" cy="1955812"/>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8BC2C-A68D-40DD-8E62-01BBCE57B08A}">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81AEF2-7AE1-4A5C-8523-7CC63368AE84}">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cap="all"/>
          </a:pPr>
          <a:r>
            <a:rPr lang="en-US" sz="3000" kern="1200"/>
            <a:t>Three Point Shots</a:t>
          </a:r>
        </a:p>
      </dsp:txBody>
      <dsp:txXfrm>
        <a:off x="3850620" y="2969961"/>
        <a:ext cx="3206250" cy="720000"/>
      </dsp:txXfrm>
    </dsp:sp>
    <dsp:sp modelId="{4D4B4FF1-1C43-4D5E-9626-F266A8F290B7}">
      <dsp:nvSpPr>
        <dsp:cNvPr id="0" name=""/>
        <dsp:cNvSpPr/>
      </dsp:nvSpPr>
      <dsp:spPr>
        <a:xfrm>
          <a:off x="8243182" y="404961"/>
          <a:ext cx="1955812" cy="1955812"/>
        </a:xfrm>
        <a:prstGeom prst="round2DiagRect">
          <a:avLst>
            <a:gd name="adj1" fmla="val 29727"/>
            <a:gd name="adj2" fmla="val 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0FA0DBB-5E06-4062-A0BB-E4A46E53CEF8}">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F9D6E21-7370-41A7-916B-521428398E9D}">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cap="all"/>
          </a:pPr>
          <a:r>
            <a:rPr lang="en-US" sz="3000" kern="1200"/>
            <a:t>Turnovers</a:t>
          </a:r>
        </a:p>
      </dsp:txBody>
      <dsp:txXfrm>
        <a:off x="7617963" y="2969961"/>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IconLeafLabelList">
  <dgm:title val="Icon Leaf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round2DiagRect" r:blip="">
            <dgm:adjLst/>
            <dgm:extLst>
              <a:ext uri="{B698B0E9-8C71-41B9-8309-B3DCBF30829C}">
                <dgm1612:spPr xmlns:dgm1612="http://schemas.microsoft.com/office/drawing/2016/12/diagram">
                  <a:prstGeom prst="round2DiagRect">
                    <a:avLst>
                      <a:gd name="adj1" fmla="val 29727"/>
                      <a:gd name="adj2" fmla="val 0"/>
                    </a:avLst>
                  </a:prstGeom>
                </dgm1612:spPr>
              </a:ext>
            </dgm:ext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A66950F-7FEB-264F-A17D-66619773D9EE}" type="datetimeFigureOut">
              <a:rPr lang="en-US" smtClean="0"/>
              <a:t>4/29/20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E2993F-FF3F-A048-BE67-4C070B3EE75D}" type="slidenum">
              <a:rPr lang="en-US" smtClean="0"/>
              <a:t>‹#›</a:t>
            </a:fld>
            <a:endParaRPr lang="en-US"/>
          </a:p>
        </p:txBody>
      </p:sp>
    </p:spTree>
    <p:extLst>
      <p:ext uri="{BB962C8B-B14F-4D97-AF65-F5344CB8AC3E}">
        <p14:creationId xmlns:p14="http://schemas.microsoft.com/office/powerpoint/2010/main" val="15117434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i.org/10.2478/hukin-2013-0035"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E2993F-FF3F-A048-BE67-4C070B3EE75D}" type="slidenum">
              <a:rPr lang="en-US" smtClean="0"/>
              <a:t>1</a:t>
            </a:fld>
            <a:endParaRPr lang="en-US"/>
          </a:p>
        </p:txBody>
      </p:sp>
    </p:spTree>
    <p:extLst>
      <p:ext uri="{BB962C8B-B14F-4D97-AF65-F5344CB8AC3E}">
        <p14:creationId xmlns:p14="http://schemas.microsoft.com/office/powerpoint/2010/main" val="2964356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E2993F-FF3F-A048-BE67-4C070B3EE75D}" type="slidenum">
              <a:rPr lang="en-US" smtClean="0"/>
              <a:t>16</a:t>
            </a:fld>
            <a:endParaRPr lang="en-US"/>
          </a:p>
        </p:txBody>
      </p:sp>
    </p:spTree>
    <p:extLst>
      <p:ext uri="{BB962C8B-B14F-4D97-AF65-F5344CB8AC3E}">
        <p14:creationId xmlns:p14="http://schemas.microsoft.com/office/powerpoint/2010/main" val="29424706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Use this slide to house references</a:t>
            </a:r>
          </a:p>
        </p:txBody>
      </p:sp>
      <p:sp>
        <p:nvSpPr>
          <p:cNvPr id="4" name="Slide Number Placeholder 3"/>
          <p:cNvSpPr>
            <a:spLocks noGrp="1"/>
          </p:cNvSpPr>
          <p:nvPr>
            <p:ph type="sldNum" sz="quarter" idx="5"/>
          </p:nvPr>
        </p:nvSpPr>
        <p:spPr/>
        <p:txBody>
          <a:bodyPr/>
          <a:lstStyle/>
          <a:p>
            <a:fld id="{7BE2993F-FF3F-A048-BE67-4C070B3EE75D}" type="slidenum">
              <a:rPr lang="en-US" smtClean="0"/>
              <a:t>17</a:t>
            </a:fld>
            <a:endParaRPr lang="en-US"/>
          </a:p>
        </p:txBody>
      </p:sp>
    </p:spTree>
    <p:extLst>
      <p:ext uri="{BB962C8B-B14F-4D97-AF65-F5344CB8AC3E}">
        <p14:creationId xmlns:p14="http://schemas.microsoft.com/office/powerpoint/2010/main" val="3953553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Basketball is a prominent sport in the world today  with national professional sports leagues, and recognition as an Olympic sport. The National Basketball Association as a corporation in the united states  has fostered several tactical and strategic measures to improve revenues, promote the NBA franchises, and  encourage  overall favorable national appeal. </a:t>
            </a:r>
          </a:p>
          <a:p>
            <a:r>
              <a:rPr lang="en-US"/>
              <a:t>NBA club owners and coaches over the years have incorporated quantitative and scientific measures to exploring efficiency to gaming opportunities and factors of player performance improvement. Also, analytical interpretations of key game outputs such as scorings and free throws provide bases for calculations of key metrices like the player efficiency ratings which is needed for coaches to develop winning strategies. </a:t>
            </a:r>
            <a:endParaRPr lang="en-US">
              <a:cs typeface="Calibri"/>
            </a:endParaRPr>
          </a:p>
          <a:p>
            <a:r>
              <a:rPr lang="en-US"/>
              <a:t>And in the game of Basketball as team win by scoring more points; in this research, we investigate key scoring factors of, Percentage of 3 Point Shots, Percentage of Field Goals, Assists, Rebounds, Turnovers, Total Fouls, and Steals that significantly impact the amount of points obtained by NBA teams. </a:t>
            </a:r>
            <a:endParaRPr lang="en-US">
              <a:cs typeface="Calibri"/>
            </a:endParaRPr>
          </a:p>
          <a:p>
            <a:r>
              <a:rPr lang="en-US"/>
              <a:t>Our research team found theoretical concepts from similar literature by </a:t>
            </a:r>
            <a:r>
              <a:rPr lang="en-US" err="1"/>
              <a:t>Mikotajec</a:t>
            </a:r>
            <a:r>
              <a:rPr lang="en-US"/>
              <a:t> et. al., who in 2013 used regression modeling to identify basketball game performance indicators which best determine sports level in the NBA league. </a:t>
            </a:r>
            <a:endParaRPr lang="en-US">
              <a:cs typeface="Calibri"/>
            </a:endParaRPr>
          </a:p>
          <a:p>
            <a:r>
              <a:rPr lang="en-US"/>
              <a:t>Consequently, we also choose to explore our selected dataset for strategies of winning more points by running regression analysis. </a:t>
            </a:r>
            <a:endParaRPr lang="en-US">
              <a:cs typeface="Calibri"/>
            </a:endParaRPr>
          </a:p>
          <a:p>
            <a:endParaRPr lang="en-US"/>
          </a:p>
          <a:p>
            <a:endParaRPr lang="en-US"/>
          </a:p>
          <a:p>
            <a:r>
              <a:rPr lang="en-US"/>
              <a:t>References to Similar research</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1. </a:t>
            </a:r>
            <a:r>
              <a:rPr lang="en-US" b="0" i="0">
                <a:hlinkClick r:id="rId3"/>
              </a:rPr>
              <a:t>https://doi.org/10.2478/hukin-2013-0035</a:t>
            </a:r>
            <a:endParaRPr lang="en-US" b="0" i="0"/>
          </a:p>
          <a:p>
            <a:r>
              <a:rPr lang="en-US"/>
              <a:t>2. </a:t>
            </a:r>
            <a:r>
              <a:rPr lang="en-US" err="1"/>
              <a:t>Hojka</a:t>
            </a:r>
            <a:r>
              <a:rPr lang="en-US"/>
              <a:t>, V., Stastny, P., Rehak, T., </a:t>
            </a:r>
            <a:r>
              <a:rPr lang="en-US" err="1"/>
              <a:t>Gołas</a:t>
            </a:r>
            <a:r>
              <a:rPr lang="en-US"/>
              <a:t>, A., </a:t>
            </a:r>
            <a:r>
              <a:rPr lang="en-US" err="1"/>
              <a:t>Mostowik</a:t>
            </a:r>
            <a:r>
              <a:rPr lang="en-US"/>
              <a:t>, A., </a:t>
            </a:r>
            <a:r>
              <a:rPr lang="en-US" err="1"/>
              <a:t>Zawart</a:t>
            </a:r>
            <a:r>
              <a:rPr lang="en-US"/>
              <a:t>, M., &amp; </a:t>
            </a:r>
            <a:r>
              <a:rPr lang="en-US" err="1"/>
              <a:t>Musálek</a:t>
            </a:r>
            <a:r>
              <a:rPr lang="en-US"/>
              <a:t>, M. (2016). A systematic review of the main factors that determine agility in sport using structural equation modeling. Journal of human kinetics, 52, 115–123. https://doi.org/10.1515/hukin-2015-0199</a:t>
            </a:r>
            <a:endParaRPr lang="en-US">
              <a:cs typeface="Calibri"/>
            </a:endParaRPr>
          </a:p>
        </p:txBody>
      </p:sp>
      <p:sp>
        <p:nvSpPr>
          <p:cNvPr id="4" name="Slide Number Placeholder 3"/>
          <p:cNvSpPr>
            <a:spLocks noGrp="1"/>
          </p:cNvSpPr>
          <p:nvPr>
            <p:ph type="sldNum" sz="quarter" idx="5"/>
          </p:nvPr>
        </p:nvSpPr>
        <p:spPr/>
        <p:txBody>
          <a:bodyPr/>
          <a:lstStyle/>
          <a:p>
            <a:fld id="{7BE2993F-FF3F-A048-BE67-4C070B3EE75D}" type="slidenum">
              <a:rPr lang="en-US" smtClean="0"/>
              <a:t>2</a:t>
            </a:fld>
            <a:endParaRPr lang="en-US"/>
          </a:p>
        </p:txBody>
      </p:sp>
    </p:spTree>
    <p:extLst>
      <p:ext uri="{BB962C8B-B14F-4D97-AF65-F5344CB8AC3E}">
        <p14:creationId xmlns:p14="http://schemas.microsoft.com/office/powerpoint/2010/main" val="3332532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cs typeface="Calibri"/>
            </a:endParaRPr>
          </a:p>
          <a:p>
            <a:r>
              <a:rPr lang="en-US"/>
              <a:t>We sourced the data, nba.games.stats.csv, from Kaggle.com, for our statistical analysis in answering our research questions. </a:t>
            </a:r>
            <a:endParaRPr lang="en-US">
              <a:cs typeface="Calibri"/>
            </a:endParaRPr>
          </a:p>
          <a:p>
            <a:r>
              <a:rPr lang="en-US"/>
              <a:t>One can access the data by browsing for Kaggle.com and navigating to the nba.games.csv file. </a:t>
            </a:r>
            <a:endParaRPr lang="en-US">
              <a:cs typeface="Calibri"/>
            </a:endParaRPr>
          </a:p>
          <a:p>
            <a:r>
              <a:rPr lang="en-US"/>
              <a:t>Please see the data URL link as displayed on the slide </a:t>
            </a:r>
            <a:endParaRPr lang="en-US">
              <a:cs typeface="Calibri"/>
            </a:endParaRPr>
          </a:p>
        </p:txBody>
      </p:sp>
      <p:sp>
        <p:nvSpPr>
          <p:cNvPr id="4" name="Slide Number Placeholder 3"/>
          <p:cNvSpPr>
            <a:spLocks noGrp="1"/>
          </p:cNvSpPr>
          <p:nvPr>
            <p:ph type="sldNum" sz="quarter" idx="5"/>
          </p:nvPr>
        </p:nvSpPr>
        <p:spPr/>
        <p:txBody>
          <a:bodyPr/>
          <a:lstStyle/>
          <a:p>
            <a:fld id="{7BE2993F-FF3F-A048-BE67-4C070B3EE75D}" type="slidenum">
              <a:rPr lang="en-US" smtClean="0"/>
              <a:t>3</a:t>
            </a:fld>
            <a:endParaRPr lang="en-US"/>
          </a:p>
        </p:txBody>
      </p:sp>
    </p:spTree>
    <p:extLst>
      <p:ext uri="{BB962C8B-B14F-4D97-AF65-F5344CB8AC3E}">
        <p14:creationId xmlns:p14="http://schemas.microsoft.com/office/powerpoint/2010/main" val="36692433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i="1"/>
              <a:t>We would like to know which factors are most important for scoring more team points.</a:t>
            </a:r>
            <a:endParaRPr lang="en-US" i="1">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t>To do this we examine data for the Indianapolis Pacers over a few hundred games and apply a regression analysis.</a:t>
            </a:r>
            <a:endParaRPr lang="en-US">
              <a:cs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7BE2993F-FF3F-A048-BE67-4C070B3EE75D}" type="slidenum">
              <a:rPr lang="en-US" smtClean="0"/>
              <a:t>4</a:t>
            </a:fld>
            <a:endParaRPr lang="en-US"/>
          </a:p>
        </p:txBody>
      </p:sp>
    </p:spTree>
    <p:extLst>
      <p:ext uri="{BB962C8B-B14F-4D97-AF65-F5344CB8AC3E}">
        <p14:creationId xmlns:p14="http://schemas.microsoft.com/office/powerpoint/2010/main" val="3449296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table showing the response variable and the explanatory variables in different colors. Describe the definition, unit, type and range.</a:t>
            </a:r>
          </a:p>
        </p:txBody>
      </p:sp>
      <p:sp>
        <p:nvSpPr>
          <p:cNvPr id="4" name="Slide Number Placeholder 3"/>
          <p:cNvSpPr>
            <a:spLocks noGrp="1"/>
          </p:cNvSpPr>
          <p:nvPr>
            <p:ph type="sldNum" sz="quarter" idx="5"/>
          </p:nvPr>
        </p:nvSpPr>
        <p:spPr/>
        <p:txBody>
          <a:bodyPr/>
          <a:lstStyle/>
          <a:p>
            <a:fld id="{7BE2993F-FF3F-A048-BE67-4C070B3EE75D}" type="slidenum">
              <a:rPr lang="en-US" smtClean="0"/>
              <a:t>5</a:t>
            </a:fld>
            <a:endParaRPr lang="en-US"/>
          </a:p>
        </p:txBody>
      </p:sp>
    </p:spTree>
    <p:extLst>
      <p:ext uri="{BB962C8B-B14F-4D97-AF65-F5344CB8AC3E}">
        <p14:creationId xmlns:p14="http://schemas.microsoft.com/office/powerpoint/2010/main" val="3179727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Linear relationship between Team Points vs Assists, 3Pointshots, and Field Goals. Not correlated for Team Points vs Rebounds, Turnovers, Total Fouls, and Steals.</a:t>
            </a:r>
            <a:br>
              <a:rPr lang="en-US">
                <a:cs typeface="+mn-lt"/>
              </a:rPr>
            </a:br>
            <a:endParaRPr lang="en-US">
              <a:cs typeface="Calibri"/>
            </a:endParaRPr>
          </a:p>
          <a:p>
            <a:r>
              <a:rPr lang="en-US">
                <a:cs typeface="Calibri"/>
              </a:rPr>
              <a:t>Histograms looks normal as they are all unimodal, except for Fouls is slightly right skewed.</a:t>
            </a:r>
            <a:endParaRPr lang="en-US"/>
          </a:p>
        </p:txBody>
      </p:sp>
      <p:sp>
        <p:nvSpPr>
          <p:cNvPr id="4" name="Slide Number Placeholder 3"/>
          <p:cNvSpPr>
            <a:spLocks noGrp="1"/>
          </p:cNvSpPr>
          <p:nvPr>
            <p:ph type="sldNum" sz="quarter" idx="5"/>
          </p:nvPr>
        </p:nvSpPr>
        <p:spPr/>
        <p:txBody>
          <a:bodyPr/>
          <a:lstStyle/>
          <a:p>
            <a:fld id="{7BE2993F-FF3F-A048-BE67-4C070B3EE75D}" type="slidenum">
              <a:rPr lang="en-US" smtClean="0"/>
              <a:t>7</a:t>
            </a:fld>
            <a:endParaRPr lang="en-US"/>
          </a:p>
        </p:txBody>
      </p:sp>
    </p:spTree>
    <p:extLst>
      <p:ext uri="{BB962C8B-B14F-4D97-AF65-F5344CB8AC3E}">
        <p14:creationId xmlns:p14="http://schemas.microsoft.com/office/powerpoint/2010/main" val="23106860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Presenter Notes: To Estimate team points need to back-</a:t>
            </a:r>
            <a:r>
              <a:rPr lang="en-US" err="1"/>
              <a:t>transfrom</a:t>
            </a:r>
            <a:r>
              <a:rPr lang="en-US"/>
              <a:t> confidence intervals given by final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Instructions: Relate to the potential issues you found in the preliminary analysis, specify how they are addressed and improved in the final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endParaRPr lang="en-US"/>
          </a:p>
        </p:txBody>
      </p:sp>
      <p:sp>
        <p:nvSpPr>
          <p:cNvPr id="4" name="Slide Number Placeholder 3"/>
          <p:cNvSpPr>
            <a:spLocks noGrp="1"/>
          </p:cNvSpPr>
          <p:nvPr>
            <p:ph type="sldNum" sz="quarter" idx="5"/>
          </p:nvPr>
        </p:nvSpPr>
        <p:spPr/>
        <p:txBody>
          <a:bodyPr/>
          <a:lstStyle/>
          <a:p>
            <a:fld id="{7BE2993F-FF3F-A048-BE67-4C070B3EE75D}" type="slidenum">
              <a:rPr lang="en-US" smtClean="0"/>
              <a:t>13</a:t>
            </a:fld>
            <a:endParaRPr lang="en-US"/>
          </a:p>
        </p:txBody>
      </p:sp>
    </p:spTree>
    <p:extLst>
      <p:ext uri="{BB962C8B-B14F-4D97-AF65-F5344CB8AC3E}">
        <p14:creationId xmlns:p14="http://schemas.microsoft.com/office/powerpoint/2010/main" val="2146719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1"/>
              <a:t>Which factors have the largest influence on the amount of points scored?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	Field Goals, Three Point Shots, and Turnovers.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Is there significant relationship(s) between/among the selected factors?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	NO.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How does a unit surge or decline in any of the factors impact amount of points scored?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	Unit surges or declines have the most effect when applied to  Field Goals, Three Point Shots, and Turnovers.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i="1"/>
              <a:t>Note that ”FIELD GOALS”  and “THREE POINT SHOTS” Represent the percentages of shots made. </a:t>
            </a:r>
          </a:p>
        </p:txBody>
      </p:sp>
      <p:sp>
        <p:nvSpPr>
          <p:cNvPr id="4" name="Slide Number Placeholder 3"/>
          <p:cNvSpPr>
            <a:spLocks noGrp="1"/>
          </p:cNvSpPr>
          <p:nvPr>
            <p:ph type="sldNum" sz="quarter" idx="5"/>
          </p:nvPr>
        </p:nvSpPr>
        <p:spPr/>
        <p:txBody>
          <a:bodyPr/>
          <a:lstStyle/>
          <a:p>
            <a:fld id="{7BE2993F-FF3F-A048-BE67-4C070B3EE75D}" type="slidenum">
              <a:rPr lang="en-US" smtClean="0"/>
              <a:t>14</a:t>
            </a:fld>
            <a:endParaRPr lang="en-US"/>
          </a:p>
        </p:txBody>
      </p:sp>
    </p:spTree>
    <p:extLst>
      <p:ext uri="{BB962C8B-B14F-4D97-AF65-F5344CB8AC3E}">
        <p14:creationId xmlns:p14="http://schemas.microsoft.com/office/powerpoint/2010/main" val="2855579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BE2993F-FF3F-A048-BE67-4C070B3EE75D}" type="slidenum">
              <a:rPr lang="en-US" smtClean="0"/>
              <a:t>15</a:t>
            </a:fld>
            <a:endParaRPr lang="en-US"/>
          </a:p>
        </p:txBody>
      </p:sp>
    </p:spTree>
    <p:extLst>
      <p:ext uri="{BB962C8B-B14F-4D97-AF65-F5344CB8AC3E}">
        <p14:creationId xmlns:p14="http://schemas.microsoft.com/office/powerpoint/2010/main" val="3294085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19072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665196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735800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764609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214590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5435505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79789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48556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750971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21474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97652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4/29/20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4/29/20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4/29/20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4/29/20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4/29/20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4/29/20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692151782"/>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5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55.jpeg"/><Relationship Id="rId3" Type="http://schemas.openxmlformats.org/officeDocument/2006/relationships/slideLayout" Target="../slideLayouts/slideLayout2.xml"/><Relationship Id="rId7" Type="http://schemas.openxmlformats.org/officeDocument/2006/relationships/image" Target="../media/image54.png"/><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7" Type="http://schemas.openxmlformats.org/officeDocument/2006/relationships/comments" Target="../comments/comment3.xml"/><Relationship Id="rId2" Type="http://schemas.microsoft.com/office/2007/relationships/media" Target="../media/media13.m4a"/><Relationship Id="rId1" Type="http://schemas.openxmlformats.org/officeDocument/2006/relationships/themeOverride" Target="../theme/themeOverride1.xml"/><Relationship Id="rId6" Type="http://schemas.openxmlformats.org/officeDocument/2006/relationships/image" Target="../media/image5.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20.png"/><Relationship Id="rId4" Type="http://schemas.openxmlformats.org/officeDocument/2006/relationships/notesSlide" Target="../notesSlides/notesSlide8.xml"/><Relationship Id="rId9" Type="http://schemas.microsoft.com/office/2007/relationships/diagramDrawing" Target="../diagrams/drawing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comments" Target="../comments/comment4.xml"/><Relationship Id="rId5" Type="http://schemas.openxmlformats.org/officeDocument/2006/relationships/image" Target="../media/image5.png"/><Relationship Id="rId4" Type="http://schemas.openxmlformats.org/officeDocument/2006/relationships/notesSlide" Target="../notesSlides/notesSlide9.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3" Type="http://schemas.openxmlformats.org/officeDocument/2006/relationships/hyperlink" Target="https://www.kaggle.com/ionaskel/nba-games-stats-from-2014-to-2018"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audio" Target="../media/media2.m4a"/><Relationship Id="rId7" Type="http://schemas.openxmlformats.org/officeDocument/2006/relationships/diagramData" Target="../diagrams/data1.xml"/><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5.png"/><Relationship Id="rId11" Type="http://schemas.microsoft.com/office/2007/relationships/diagramDrawing" Target="../diagrams/drawing1.xml"/><Relationship Id="rId5" Type="http://schemas.openxmlformats.org/officeDocument/2006/relationships/notesSlide" Target="../notesSlides/notesSlide2.xml"/><Relationship Id="rId10" Type="http://schemas.openxmlformats.org/officeDocument/2006/relationships/diagramColors" Target="../diagrams/colors1.xml"/><Relationship Id="rId4" Type="http://schemas.openxmlformats.org/officeDocument/2006/relationships/slideLayout" Target="../slideLayouts/slideLayout13.xml"/><Relationship Id="rId9"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audio" Target="../media/media3.m4a"/><Relationship Id="rId7" Type="http://schemas.openxmlformats.org/officeDocument/2006/relationships/image" Target="../media/image18.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hyperlink" Target="https://www.kaggle.com/ionaskel/nba-games-stats-from-2014-to-2018" TargetMode="External"/><Relationship Id="rId5" Type="http://schemas.openxmlformats.org/officeDocument/2006/relationships/notesSlide" Target="../notesSlides/notesSlide3.xml"/><Relationship Id="rId10" Type="http://schemas.openxmlformats.org/officeDocument/2006/relationships/comments" Target="../comments/comment1.xml"/><Relationship Id="rId4" Type="http://schemas.openxmlformats.org/officeDocument/2006/relationships/slideLayout" Target="../slideLayouts/slideLayout2.xml"/><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diagramQuickStyle" Target="../diagrams/quickStyle2.xml"/><Relationship Id="rId3" Type="http://schemas.openxmlformats.org/officeDocument/2006/relationships/audio" Target="../media/media4.m4a"/><Relationship Id="rId7" Type="http://schemas.openxmlformats.org/officeDocument/2006/relationships/diagramLayout" Target="../diagrams/layout2.xml"/><Relationship Id="rId12" Type="http://schemas.openxmlformats.org/officeDocument/2006/relationships/comments" Target="../comments/comment2.xml"/><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diagramData" Target="../diagrams/data2.xml"/><Relationship Id="rId11" Type="http://schemas.openxmlformats.org/officeDocument/2006/relationships/image" Target="../media/image20.png"/><Relationship Id="rId5" Type="http://schemas.openxmlformats.org/officeDocument/2006/relationships/notesSlide" Target="../notesSlides/notesSlide4.xml"/><Relationship Id="rId10" Type="http://schemas.microsoft.com/office/2007/relationships/diagramDrawing" Target="../diagrams/drawing2.xml"/><Relationship Id="rId4" Type="http://schemas.openxmlformats.org/officeDocument/2006/relationships/slideLayout" Target="../slideLayouts/slideLayout2.xml"/><Relationship Id="rId9" Type="http://schemas.openxmlformats.org/officeDocument/2006/relationships/diagramColors" Target="../diagrams/colors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20.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0.pn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notesSlide" Target="../notesSlides/notesSlide6.xml"/><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png"/><Relationship Id="rId18" Type="http://schemas.openxmlformats.org/officeDocument/2006/relationships/image" Target="../media/image5.png"/><Relationship Id="rId3" Type="http://schemas.openxmlformats.org/officeDocument/2006/relationships/slideLayout" Target="../slideLayouts/slideLayout2.xml"/><Relationship Id="rId7" Type="http://schemas.openxmlformats.org/officeDocument/2006/relationships/image" Target="../media/image33.png"/><Relationship Id="rId12" Type="http://schemas.openxmlformats.org/officeDocument/2006/relationships/image" Target="../media/image38.png"/><Relationship Id="rId17" Type="http://schemas.openxmlformats.org/officeDocument/2006/relationships/image" Target="../media/image43.png"/><Relationship Id="rId2" Type="http://schemas.openxmlformats.org/officeDocument/2006/relationships/audio" Target="../media/media9.m4a"/><Relationship Id="rId16" Type="http://schemas.openxmlformats.org/officeDocument/2006/relationships/image" Target="../media/image42.png"/><Relationship Id="rId1" Type="http://schemas.microsoft.com/office/2007/relationships/media" Target="../media/media9.m4a"/><Relationship Id="rId6" Type="http://schemas.openxmlformats.org/officeDocument/2006/relationships/image" Target="../media/image32.png"/><Relationship Id="rId11" Type="http://schemas.openxmlformats.org/officeDocument/2006/relationships/image" Target="../media/image37.png"/><Relationship Id="rId5" Type="http://schemas.openxmlformats.org/officeDocument/2006/relationships/image" Target="../media/image31.png"/><Relationship Id="rId15" Type="http://schemas.openxmlformats.org/officeDocument/2006/relationships/image" Target="../media/image41.pn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E153D07-3A9F-CE4B-AFAD-A4C657240DB7}"/>
              </a:ext>
            </a:extLst>
          </p:cNvPr>
          <p:cNvPicPr>
            <a:picLocks noChangeAspect="1"/>
          </p:cNvPicPr>
          <p:nvPr/>
        </p:nvPicPr>
        <p:blipFill>
          <a:blip r:embed="rId5"/>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6A4A4B9B-C597-F844-8E91-EF3D6C9C5DDF}"/>
              </a:ext>
            </a:extLst>
          </p:cNvPr>
          <p:cNvSpPr/>
          <p:nvPr/>
        </p:nvSpPr>
        <p:spPr>
          <a:xfrm>
            <a:off x="5189620" y="-11229"/>
            <a:ext cx="700238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ntro" descr="Intro">
            <a:hlinkClick r:id="" action="ppaction://media"/>
            <a:extLst>
              <a:ext uri="{FF2B5EF4-FFF2-40B4-BE49-F238E27FC236}">
                <a16:creationId xmlns:a16="http://schemas.microsoft.com/office/drawing/2014/main" id="{D1D92CA4-AEC5-1347-867A-438848500BE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73972" y="0"/>
            <a:ext cx="812800" cy="812800"/>
          </a:xfrm>
          <a:prstGeom prst="rect">
            <a:avLst/>
          </a:prstGeom>
        </p:spPr>
      </p:pic>
      <p:pic>
        <p:nvPicPr>
          <p:cNvPr id="9" name="Graphic 6" descr="Bar chart">
            <a:extLst>
              <a:ext uri="{FF2B5EF4-FFF2-40B4-BE49-F238E27FC236}">
                <a16:creationId xmlns:a16="http://schemas.microsoft.com/office/drawing/2014/main" id="{CB9CA551-914A-4403-A359-7A458CC1DB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481723" y="2593485"/>
            <a:ext cx="1648572" cy="1648572"/>
          </a:xfrm>
          <a:prstGeom prst="rect">
            <a:avLst/>
          </a:prstGeom>
        </p:spPr>
      </p:pic>
      <p:sp>
        <p:nvSpPr>
          <p:cNvPr id="2" name="Title 1">
            <a:extLst>
              <a:ext uri="{FF2B5EF4-FFF2-40B4-BE49-F238E27FC236}">
                <a16:creationId xmlns:a16="http://schemas.microsoft.com/office/drawing/2014/main" id="{B04B83DA-7AA9-514A-BAD1-550EA8A3460D}"/>
              </a:ext>
            </a:extLst>
          </p:cNvPr>
          <p:cNvSpPr>
            <a:spLocks noGrp="1"/>
          </p:cNvSpPr>
          <p:nvPr>
            <p:ph type="ctrTitle"/>
          </p:nvPr>
        </p:nvSpPr>
        <p:spPr>
          <a:xfrm>
            <a:off x="5189620" y="1306071"/>
            <a:ext cx="5478379" cy="2663407"/>
          </a:xfrm>
        </p:spPr>
        <p:txBody>
          <a:bodyPr>
            <a:normAutofit/>
          </a:bodyPr>
          <a:lstStyle/>
          <a:p>
            <a:pPr algn="l"/>
            <a:r>
              <a:rPr lang="en-US" sz="4600" dirty="0">
                <a:solidFill>
                  <a:srgbClr val="FFFFFF"/>
                </a:solidFill>
              </a:rPr>
              <a:t>STATISTICAL REVIEW OF FACTORS THAT IMPACT NBA SCORED POINTS</a:t>
            </a:r>
          </a:p>
        </p:txBody>
      </p:sp>
      <p:sp>
        <p:nvSpPr>
          <p:cNvPr id="3" name="Subtitle 2">
            <a:extLst>
              <a:ext uri="{FF2B5EF4-FFF2-40B4-BE49-F238E27FC236}">
                <a16:creationId xmlns:a16="http://schemas.microsoft.com/office/drawing/2014/main" id="{9DFDDF30-5459-054A-AC74-939FB3182CD7}"/>
              </a:ext>
            </a:extLst>
          </p:cNvPr>
          <p:cNvSpPr>
            <a:spLocks noGrp="1"/>
          </p:cNvSpPr>
          <p:nvPr>
            <p:ph type="subTitle" idx="1"/>
          </p:nvPr>
        </p:nvSpPr>
        <p:spPr>
          <a:xfrm>
            <a:off x="5189620" y="4106004"/>
            <a:ext cx="5478380" cy="1860883"/>
          </a:xfrm>
        </p:spPr>
        <p:txBody>
          <a:bodyPr>
            <a:normAutofit/>
          </a:bodyPr>
          <a:lstStyle/>
          <a:p>
            <a:pPr algn="l"/>
            <a:r>
              <a:rPr lang="en-US" sz="1300" err="1">
                <a:solidFill>
                  <a:srgbClr val="FFFFFF"/>
                </a:solidFill>
              </a:rPr>
              <a:t>Bortiorkor</a:t>
            </a:r>
            <a:r>
              <a:rPr lang="en-US" sz="1300">
                <a:solidFill>
                  <a:srgbClr val="FFFFFF"/>
                </a:solidFill>
              </a:rPr>
              <a:t> </a:t>
            </a:r>
            <a:r>
              <a:rPr lang="en-US" sz="1300" err="1">
                <a:solidFill>
                  <a:srgbClr val="FFFFFF"/>
                </a:solidFill>
              </a:rPr>
              <a:t>Nii</a:t>
            </a:r>
            <a:r>
              <a:rPr lang="en-US" sz="1300">
                <a:solidFill>
                  <a:srgbClr val="FFFFFF"/>
                </a:solidFill>
              </a:rPr>
              <a:t> </a:t>
            </a:r>
            <a:r>
              <a:rPr lang="en-US" sz="1300" err="1">
                <a:solidFill>
                  <a:srgbClr val="FFFFFF"/>
                </a:solidFill>
              </a:rPr>
              <a:t>Tsui</a:t>
            </a:r>
            <a:r>
              <a:rPr lang="en-US" sz="1300">
                <a:solidFill>
                  <a:srgbClr val="FFFFFF"/>
                </a:solidFill>
              </a:rPr>
              <a:t> Alabi </a:t>
            </a:r>
          </a:p>
          <a:p>
            <a:pPr algn="l"/>
            <a:r>
              <a:rPr lang="en-US" sz="1300">
                <a:solidFill>
                  <a:srgbClr val="FFFFFF"/>
                </a:solidFill>
              </a:rPr>
              <a:t>Anirudh </a:t>
            </a:r>
            <a:r>
              <a:rPr lang="en-US" sz="1300" err="1">
                <a:solidFill>
                  <a:srgbClr val="FFFFFF"/>
                </a:solidFill>
              </a:rPr>
              <a:t>Giridhar</a:t>
            </a:r>
            <a:endParaRPr lang="en-US" sz="1300">
              <a:solidFill>
                <a:srgbClr val="FFFFFF"/>
              </a:solidFill>
            </a:endParaRPr>
          </a:p>
          <a:p>
            <a:pPr algn="l"/>
            <a:r>
              <a:rPr lang="en-US" sz="1300">
                <a:solidFill>
                  <a:srgbClr val="FFFFFF"/>
                </a:solidFill>
              </a:rPr>
              <a:t>Won Hyun Kim</a:t>
            </a:r>
          </a:p>
          <a:p>
            <a:pPr algn="l"/>
            <a:r>
              <a:rPr lang="en-US" sz="1300">
                <a:solidFill>
                  <a:srgbClr val="FFFFFF"/>
                </a:solidFill>
              </a:rPr>
              <a:t> Andrew Lang </a:t>
            </a:r>
          </a:p>
          <a:p>
            <a:pPr algn="l"/>
            <a:r>
              <a:rPr lang="en-US" sz="1300">
                <a:solidFill>
                  <a:srgbClr val="FFFFFF"/>
                </a:solidFill>
              </a:rPr>
              <a:t> Ernest Lee</a:t>
            </a:r>
          </a:p>
          <a:p>
            <a:pPr algn="l"/>
            <a:r>
              <a:rPr lang="en-US" sz="1300">
                <a:solidFill>
                  <a:srgbClr val="FFFFFF"/>
                </a:solidFill>
              </a:rPr>
              <a:t> Andrew Lim</a:t>
            </a:r>
          </a:p>
          <a:p>
            <a:pPr algn="l"/>
            <a:endParaRPr lang="en-US" sz="1300">
              <a:solidFill>
                <a:srgbClr val="FFFFFF"/>
              </a:solidFill>
            </a:endParaRPr>
          </a:p>
        </p:txBody>
      </p:sp>
    </p:spTree>
    <p:extLst>
      <p:ext uri="{BB962C8B-B14F-4D97-AF65-F5344CB8AC3E}">
        <p14:creationId xmlns:p14="http://schemas.microsoft.com/office/powerpoint/2010/main" val="1938641032"/>
      </p:ext>
    </p:extLst>
  </p:cSld>
  <p:clrMapOvr>
    <a:masterClrMapping/>
  </p:clrMapOvr>
  <p:transition spd="slow" advClick="0" advTm="16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p:ext uri="{E180D4A7-C9FB-4DFB-919C-405C955672EB}">
      <p14:showEvtLst xmlns:p14="http://schemas.microsoft.com/office/powerpoint/2010/main">
        <p14:playEvt time="27" objId="7"/>
        <p14:stopEvt time="16560" objId="7"/>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2BA959-9FAA-4A6B-B053-F64C6A0F1545}"/>
              </a:ext>
            </a:extLst>
          </p:cNvPr>
          <p:cNvSpPr txBox="1">
            <a:spLocks/>
          </p:cNvSpPr>
          <p:nvPr/>
        </p:nvSpPr>
        <p:spPr>
          <a:xfrm>
            <a:off x="226719" y="-183459"/>
            <a:ext cx="10604204" cy="1343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Part 4: Model building, </a:t>
            </a:r>
            <a:r>
              <a:rPr lang="en-US" sz="4000">
                <a:solidFill>
                  <a:srgbClr val="00B0F0"/>
                </a:solidFill>
              </a:rPr>
              <a:t>diagnosis </a:t>
            </a:r>
            <a:r>
              <a:rPr lang="en-US" sz="4000"/>
              <a:t>and validation</a:t>
            </a:r>
          </a:p>
        </p:txBody>
      </p:sp>
      <p:pic>
        <p:nvPicPr>
          <p:cNvPr id="8" name="Picture 8" descr="A close up of text on a white background&#10;&#10;Description generated with very high confidence">
            <a:extLst>
              <a:ext uri="{FF2B5EF4-FFF2-40B4-BE49-F238E27FC236}">
                <a16:creationId xmlns:a16="http://schemas.microsoft.com/office/drawing/2014/main" id="{708C9045-70CD-4A12-9FFE-9DB7399ECBDB}"/>
              </a:ext>
            </a:extLst>
          </p:cNvPr>
          <p:cNvPicPr>
            <a:picLocks noChangeAspect="1"/>
          </p:cNvPicPr>
          <p:nvPr/>
        </p:nvPicPr>
        <p:blipFill>
          <a:blip r:embed="rId4"/>
          <a:stretch>
            <a:fillRect/>
          </a:stretch>
        </p:blipFill>
        <p:spPr>
          <a:xfrm>
            <a:off x="7405512" y="1202869"/>
            <a:ext cx="3448756" cy="1695890"/>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A916AEC7-E618-49C2-AF39-8B48C199DC32}"/>
              </a:ext>
            </a:extLst>
          </p:cNvPr>
          <p:cNvPicPr>
            <a:picLocks noChangeAspect="1"/>
          </p:cNvPicPr>
          <p:nvPr/>
        </p:nvPicPr>
        <p:blipFill>
          <a:blip r:embed="rId5"/>
          <a:stretch>
            <a:fillRect/>
          </a:stretch>
        </p:blipFill>
        <p:spPr>
          <a:xfrm>
            <a:off x="7405510" y="3348089"/>
            <a:ext cx="3448756" cy="1742269"/>
          </a:xfrm>
          <a:prstGeom prst="rect">
            <a:avLst/>
          </a:prstGeom>
        </p:spPr>
      </p:pic>
      <p:sp>
        <p:nvSpPr>
          <p:cNvPr id="13" name="TextBox 12">
            <a:extLst>
              <a:ext uri="{FF2B5EF4-FFF2-40B4-BE49-F238E27FC236}">
                <a16:creationId xmlns:a16="http://schemas.microsoft.com/office/drawing/2014/main" id="{1B04AECC-EC57-4E63-A48E-25580B84D2D5}"/>
              </a:ext>
            </a:extLst>
          </p:cNvPr>
          <p:cNvSpPr txBox="1"/>
          <p:nvPr/>
        </p:nvSpPr>
        <p:spPr>
          <a:xfrm>
            <a:off x="-39864" y="5529322"/>
            <a:ext cx="12197644"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FINAL MODEL</a:t>
            </a:r>
          </a:p>
        </p:txBody>
      </p:sp>
      <p:pic>
        <p:nvPicPr>
          <p:cNvPr id="14" name="Picture 14" descr="A screenshot of a cell phone&#10;&#10;Description generated with very high confidence">
            <a:extLst>
              <a:ext uri="{FF2B5EF4-FFF2-40B4-BE49-F238E27FC236}">
                <a16:creationId xmlns:a16="http://schemas.microsoft.com/office/drawing/2014/main" id="{0AF7E99C-D9F2-4310-A24E-B3D4F80AD1CF}"/>
              </a:ext>
            </a:extLst>
          </p:cNvPr>
          <p:cNvPicPr>
            <a:picLocks noChangeAspect="1"/>
          </p:cNvPicPr>
          <p:nvPr/>
        </p:nvPicPr>
        <p:blipFill>
          <a:blip r:embed="rId6"/>
          <a:stretch>
            <a:fillRect/>
          </a:stretch>
        </p:blipFill>
        <p:spPr>
          <a:xfrm>
            <a:off x="1177809" y="1513377"/>
            <a:ext cx="5753570" cy="3605467"/>
          </a:xfrm>
          <a:prstGeom prst="rect">
            <a:avLst/>
          </a:prstGeom>
        </p:spPr>
      </p:pic>
      <p:sp>
        <p:nvSpPr>
          <p:cNvPr id="16" name="TextBox 15">
            <a:extLst>
              <a:ext uri="{FF2B5EF4-FFF2-40B4-BE49-F238E27FC236}">
                <a16:creationId xmlns:a16="http://schemas.microsoft.com/office/drawing/2014/main" id="{8A604F97-F8A1-44FC-8385-F03A8F41AAA9}"/>
              </a:ext>
            </a:extLst>
          </p:cNvPr>
          <p:cNvSpPr txBox="1"/>
          <p:nvPr/>
        </p:nvSpPr>
        <p:spPr>
          <a:xfrm>
            <a:off x="1074326" y="114958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ea typeface="+mn-lt"/>
                <a:cs typeface="+mn-lt"/>
              </a:rPr>
              <a:t>Summary</a:t>
            </a:r>
            <a:endParaRPr lang="en-US"/>
          </a:p>
        </p:txBody>
      </p:sp>
      <p:sp>
        <p:nvSpPr>
          <p:cNvPr id="17" name="TextBox 16">
            <a:extLst>
              <a:ext uri="{FF2B5EF4-FFF2-40B4-BE49-F238E27FC236}">
                <a16:creationId xmlns:a16="http://schemas.microsoft.com/office/drawing/2014/main" id="{2D62BD93-6473-43CD-856D-F60EBB7FEC89}"/>
              </a:ext>
            </a:extLst>
          </p:cNvPr>
          <p:cNvSpPr txBox="1"/>
          <p:nvPr/>
        </p:nvSpPr>
        <p:spPr>
          <a:xfrm>
            <a:off x="7339659" y="79210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ANOVA (Type I)</a:t>
            </a:r>
            <a:endParaRPr lang="en-US"/>
          </a:p>
        </p:txBody>
      </p:sp>
      <p:sp>
        <p:nvSpPr>
          <p:cNvPr id="18" name="TextBox 17">
            <a:extLst>
              <a:ext uri="{FF2B5EF4-FFF2-40B4-BE49-F238E27FC236}">
                <a16:creationId xmlns:a16="http://schemas.microsoft.com/office/drawing/2014/main" id="{3475AE9F-2AF0-453B-BFF9-65558695FB86}"/>
              </a:ext>
            </a:extLst>
          </p:cNvPr>
          <p:cNvSpPr txBox="1"/>
          <p:nvPr/>
        </p:nvSpPr>
        <p:spPr>
          <a:xfrm>
            <a:off x="7405511" y="2946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ANOVA (Type II)</a:t>
            </a:r>
            <a:endParaRPr lang="en-US"/>
          </a:p>
        </p:txBody>
      </p:sp>
      <p:sp>
        <p:nvSpPr>
          <p:cNvPr id="20" name="TextBox 19">
            <a:extLst>
              <a:ext uri="{FF2B5EF4-FFF2-40B4-BE49-F238E27FC236}">
                <a16:creationId xmlns:a16="http://schemas.microsoft.com/office/drawing/2014/main" id="{6855F76A-28D9-4686-99F6-82B2CB6008DE}"/>
              </a:ext>
            </a:extLst>
          </p:cNvPr>
          <p:cNvSpPr txBox="1"/>
          <p:nvPr/>
        </p:nvSpPr>
        <p:spPr>
          <a:xfrm>
            <a:off x="-3997" y="5865412"/>
            <a:ext cx="12197642" cy="584775"/>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err="1">
                <a:cs typeface="Calibri"/>
              </a:rPr>
              <a:t>TeamPointsnew</a:t>
            </a:r>
            <a:r>
              <a:rPr lang="en-US" sz="1600">
                <a:cs typeface="Calibri"/>
              </a:rPr>
              <a:t> ~ 3.71 + 0.205X3PointShots. + 1.327FieldGoals. + 0.002Assists + 0.003TotalRebounds - 0.006Turnovers + 0.004Total Fouls + 0.006Steals</a:t>
            </a:r>
            <a:endParaRPr lang="en-US"/>
          </a:p>
        </p:txBody>
      </p:sp>
      <p:pic>
        <p:nvPicPr>
          <p:cNvPr id="2" name="ANOVA Final Model">
            <a:hlinkClick r:id="" action="ppaction://media"/>
            <a:extLst>
              <a:ext uri="{FF2B5EF4-FFF2-40B4-BE49-F238E27FC236}">
                <a16:creationId xmlns:a16="http://schemas.microsoft.com/office/drawing/2014/main" id="{D354F769-6BD4-4A98-B0A5-BF433477808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97380" y="107319"/>
            <a:ext cx="609600" cy="609600"/>
          </a:xfrm>
          <a:prstGeom prst="rect">
            <a:avLst/>
          </a:prstGeom>
        </p:spPr>
      </p:pic>
    </p:spTree>
    <p:extLst>
      <p:ext uri="{BB962C8B-B14F-4D97-AF65-F5344CB8AC3E}">
        <p14:creationId xmlns:p14="http://schemas.microsoft.com/office/powerpoint/2010/main" val="1711347755"/>
      </p:ext>
    </p:extLst>
  </p:cSld>
  <p:clrMapOvr>
    <a:masterClrMapping/>
  </p:clrMapOvr>
  <mc:AlternateContent xmlns:mc="http://schemas.openxmlformats.org/markup-compatibility/2006" xmlns:p14="http://schemas.microsoft.com/office/powerpoint/2010/main">
    <mc:Choice Requires="p14">
      <p:transition spd="slow" p14:dur="2000" advClick="0" advTm="27366"/>
    </mc:Choice>
    <mc:Fallback xmlns="">
      <p:transition spd="slow" advClick="0" advTm="27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358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71212"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9" objId="2"/>
        <p14:stopEvt time="27366" objId="2"/>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FF2BA959-9FAA-4A6B-B053-F64C6A0F1545}"/>
              </a:ext>
            </a:extLst>
          </p:cNvPr>
          <p:cNvSpPr txBox="1">
            <a:spLocks/>
          </p:cNvSpPr>
          <p:nvPr/>
        </p:nvSpPr>
        <p:spPr>
          <a:xfrm>
            <a:off x="226719" y="-183459"/>
            <a:ext cx="10604204" cy="1343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Part 4: Model building, diagnosis and </a:t>
            </a:r>
            <a:r>
              <a:rPr lang="en-US" sz="4000">
                <a:solidFill>
                  <a:srgbClr val="00B0F0"/>
                </a:solidFill>
              </a:rPr>
              <a:t>validation</a:t>
            </a:r>
            <a:endParaRPr lang="en-US" sz="4000">
              <a:solidFill>
                <a:srgbClr val="00B0F0"/>
              </a:solidFill>
              <a:cs typeface="Calibri Light"/>
            </a:endParaRPr>
          </a:p>
        </p:txBody>
      </p:sp>
      <p:pic>
        <p:nvPicPr>
          <p:cNvPr id="2" name="Picture 2" descr="A close up of text on a white background&#10;&#10;Description generated with very high confidence">
            <a:extLst>
              <a:ext uri="{FF2B5EF4-FFF2-40B4-BE49-F238E27FC236}">
                <a16:creationId xmlns:a16="http://schemas.microsoft.com/office/drawing/2014/main" id="{124AFD1F-A19A-4C0B-B424-0312301ECF14}"/>
              </a:ext>
            </a:extLst>
          </p:cNvPr>
          <p:cNvPicPr>
            <a:picLocks noChangeAspect="1"/>
          </p:cNvPicPr>
          <p:nvPr/>
        </p:nvPicPr>
        <p:blipFill>
          <a:blip r:embed="rId4"/>
          <a:stretch>
            <a:fillRect/>
          </a:stretch>
        </p:blipFill>
        <p:spPr>
          <a:xfrm>
            <a:off x="837044" y="1816473"/>
            <a:ext cx="2743200" cy="1610139"/>
          </a:xfrm>
          <a:prstGeom prst="rect">
            <a:avLst/>
          </a:prstGeom>
        </p:spPr>
      </p:pic>
      <p:pic>
        <p:nvPicPr>
          <p:cNvPr id="4" name="Picture 4" descr="A close up of a logo&#10;&#10;Description generated with high confidence">
            <a:extLst>
              <a:ext uri="{FF2B5EF4-FFF2-40B4-BE49-F238E27FC236}">
                <a16:creationId xmlns:a16="http://schemas.microsoft.com/office/drawing/2014/main" id="{3078E68A-9FAD-43EB-B2BB-CFC326DC6F95}"/>
              </a:ext>
            </a:extLst>
          </p:cNvPr>
          <p:cNvPicPr>
            <a:picLocks noChangeAspect="1"/>
          </p:cNvPicPr>
          <p:nvPr/>
        </p:nvPicPr>
        <p:blipFill>
          <a:blip r:embed="rId5"/>
          <a:stretch>
            <a:fillRect/>
          </a:stretch>
        </p:blipFill>
        <p:spPr>
          <a:xfrm>
            <a:off x="4274143" y="1263568"/>
            <a:ext cx="7267823" cy="5172246"/>
          </a:xfrm>
          <a:prstGeom prst="rect">
            <a:avLst/>
          </a:prstGeom>
        </p:spPr>
      </p:pic>
      <p:pic>
        <p:nvPicPr>
          <p:cNvPr id="6" name="Picture 8" descr="A picture containing bird&#10;&#10;Description generated with very high confidence">
            <a:extLst>
              <a:ext uri="{FF2B5EF4-FFF2-40B4-BE49-F238E27FC236}">
                <a16:creationId xmlns:a16="http://schemas.microsoft.com/office/drawing/2014/main" id="{ABA0BB2D-3C1E-4575-B7A5-781610695C25}"/>
              </a:ext>
            </a:extLst>
          </p:cNvPr>
          <p:cNvPicPr>
            <a:picLocks noChangeAspect="1"/>
          </p:cNvPicPr>
          <p:nvPr/>
        </p:nvPicPr>
        <p:blipFill>
          <a:blip r:embed="rId6"/>
          <a:stretch>
            <a:fillRect/>
          </a:stretch>
        </p:blipFill>
        <p:spPr>
          <a:xfrm>
            <a:off x="836645" y="3610489"/>
            <a:ext cx="2743200" cy="772245"/>
          </a:xfrm>
          <a:prstGeom prst="rect">
            <a:avLst/>
          </a:prstGeom>
        </p:spPr>
      </p:pic>
      <p:pic>
        <p:nvPicPr>
          <p:cNvPr id="11" name="Picture 11" descr="A picture containing knife, table&#10;&#10;Description generated with very high confidence">
            <a:extLst>
              <a:ext uri="{FF2B5EF4-FFF2-40B4-BE49-F238E27FC236}">
                <a16:creationId xmlns:a16="http://schemas.microsoft.com/office/drawing/2014/main" id="{D523BF84-4E8C-4611-8337-2DD1C21AA2F2}"/>
              </a:ext>
            </a:extLst>
          </p:cNvPr>
          <p:cNvPicPr>
            <a:picLocks noChangeAspect="1"/>
          </p:cNvPicPr>
          <p:nvPr/>
        </p:nvPicPr>
        <p:blipFill>
          <a:blip r:embed="rId7"/>
          <a:stretch>
            <a:fillRect/>
          </a:stretch>
        </p:blipFill>
        <p:spPr>
          <a:xfrm>
            <a:off x="836645" y="4628177"/>
            <a:ext cx="2743200" cy="742950"/>
          </a:xfrm>
          <a:prstGeom prst="rect">
            <a:avLst/>
          </a:prstGeom>
        </p:spPr>
      </p:pic>
      <p:pic>
        <p:nvPicPr>
          <p:cNvPr id="3" name="Outliers ">
            <a:hlinkClick r:id="" action="ppaction://media"/>
            <a:extLst>
              <a:ext uri="{FF2B5EF4-FFF2-40B4-BE49-F238E27FC236}">
                <a16:creationId xmlns:a16="http://schemas.microsoft.com/office/drawing/2014/main" id="{5CD0FD68-6FBB-41FD-B8C1-7596AFC8844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541966" y="117386"/>
            <a:ext cx="609600" cy="609600"/>
          </a:xfrm>
          <a:prstGeom prst="rect">
            <a:avLst/>
          </a:prstGeom>
        </p:spPr>
      </p:pic>
    </p:spTree>
    <p:extLst>
      <p:ext uri="{BB962C8B-B14F-4D97-AF65-F5344CB8AC3E}">
        <p14:creationId xmlns:p14="http://schemas.microsoft.com/office/powerpoint/2010/main" val="2275500389"/>
      </p:ext>
    </p:extLst>
  </p:cSld>
  <p:clrMapOvr>
    <a:masterClrMapping/>
  </p:clrMapOvr>
  <mc:AlternateContent xmlns:mc="http://schemas.openxmlformats.org/markup-compatibility/2006" xmlns:p14="http://schemas.microsoft.com/office/powerpoint/2010/main">
    <mc:Choice Requires="p14">
      <p:transition spd="slow" p14:dur="2000" advClick="0" advTm="45388"/>
    </mc:Choice>
    <mc:Fallback xmlns="">
      <p:transition spd="slow" advClick="0" advTm="453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06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E180D4A7-C9FB-4DFB-919C-405C955672EB}">
      <p14:showEvtLst xmlns:p14="http://schemas.microsoft.com/office/powerpoint/2010/main">
        <p14:playEvt time="11" objId="3"/>
        <p14:pauseEvt time="45388" objId="3"/>
        <p14:stopEvt time="45388" objId="3"/>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social media post&#10;&#10;Description generated with very high confidence">
            <a:extLst>
              <a:ext uri="{FF2B5EF4-FFF2-40B4-BE49-F238E27FC236}">
                <a16:creationId xmlns:a16="http://schemas.microsoft.com/office/drawing/2014/main" id="{3BB64AC0-37E6-433A-97E7-F1DAFEF7AE2B}"/>
              </a:ext>
            </a:extLst>
          </p:cNvPr>
          <p:cNvPicPr>
            <a:picLocks noGrp="1" noChangeAspect="1"/>
          </p:cNvPicPr>
          <p:nvPr>
            <p:ph idx="1"/>
          </p:nvPr>
        </p:nvPicPr>
        <p:blipFill>
          <a:blip r:embed="rId4"/>
          <a:stretch>
            <a:fillRect/>
          </a:stretch>
        </p:blipFill>
        <p:spPr>
          <a:xfrm>
            <a:off x="150642" y="1837897"/>
            <a:ext cx="2604564" cy="4292723"/>
          </a:xfrm>
        </p:spPr>
      </p:pic>
      <p:sp>
        <p:nvSpPr>
          <p:cNvPr id="7" name="Title 1">
            <a:extLst>
              <a:ext uri="{FF2B5EF4-FFF2-40B4-BE49-F238E27FC236}">
                <a16:creationId xmlns:a16="http://schemas.microsoft.com/office/drawing/2014/main" id="{AB9E0AD0-8EA5-46ED-A3F8-170F886FE021}"/>
              </a:ext>
            </a:extLst>
          </p:cNvPr>
          <p:cNvSpPr txBox="1">
            <a:spLocks/>
          </p:cNvSpPr>
          <p:nvPr/>
        </p:nvSpPr>
        <p:spPr>
          <a:xfrm>
            <a:off x="226719" y="-183459"/>
            <a:ext cx="10604204" cy="1343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Part 4: Model building, diagnosis and </a:t>
            </a:r>
            <a:r>
              <a:rPr lang="en-US" sz="4000">
                <a:solidFill>
                  <a:srgbClr val="00B0F0"/>
                </a:solidFill>
              </a:rPr>
              <a:t>validation</a:t>
            </a:r>
          </a:p>
        </p:txBody>
      </p:sp>
      <p:pic>
        <p:nvPicPr>
          <p:cNvPr id="6" name="Picture 7" descr="A screenshot of a cell phone&#10;&#10;Description generated with very high confidence">
            <a:extLst>
              <a:ext uri="{FF2B5EF4-FFF2-40B4-BE49-F238E27FC236}">
                <a16:creationId xmlns:a16="http://schemas.microsoft.com/office/drawing/2014/main" id="{553DCAFE-1C3E-4618-81EC-5789CEDB41CA}"/>
              </a:ext>
            </a:extLst>
          </p:cNvPr>
          <p:cNvPicPr>
            <a:picLocks noChangeAspect="1"/>
          </p:cNvPicPr>
          <p:nvPr/>
        </p:nvPicPr>
        <p:blipFill>
          <a:blip r:embed="rId5"/>
          <a:stretch>
            <a:fillRect/>
          </a:stretch>
        </p:blipFill>
        <p:spPr>
          <a:xfrm>
            <a:off x="3187375" y="3218785"/>
            <a:ext cx="4149969" cy="3116737"/>
          </a:xfrm>
          <a:prstGeom prst="rect">
            <a:avLst/>
          </a:prstGeom>
        </p:spPr>
      </p:pic>
      <p:sp>
        <p:nvSpPr>
          <p:cNvPr id="9" name="TextBox 8">
            <a:extLst>
              <a:ext uri="{FF2B5EF4-FFF2-40B4-BE49-F238E27FC236}">
                <a16:creationId xmlns:a16="http://schemas.microsoft.com/office/drawing/2014/main" id="{0ABE231D-2772-44DB-A93C-F6274B1564EC}"/>
              </a:ext>
            </a:extLst>
          </p:cNvPr>
          <p:cNvSpPr txBox="1"/>
          <p:nvPr/>
        </p:nvSpPr>
        <p:spPr>
          <a:xfrm>
            <a:off x="438964" y="973015"/>
            <a:ext cx="5165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Ridge Trace Plot, with MASS and </a:t>
            </a:r>
            <a:r>
              <a:rPr lang="en-US" err="1">
                <a:cs typeface="Calibri"/>
              </a:rPr>
              <a:t>lmridge</a:t>
            </a:r>
          </a:p>
        </p:txBody>
      </p:sp>
      <p:pic>
        <p:nvPicPr>
          <p:cNvPr id="10" name="Picture 10" descr="A picture containing room, knife, table&#10;&#10;Description generated with very high confidence">
            <a:extLst>
              <a:ext uri="{FF2B5EF4-FFF2-40B4-BE49-F238E27FC236}">
                <a16:creationId xmlns:a16="http://schemas.microsoft.com/office/drawing/2014/main" id="{11ADABEB-FD5E-4B62-B306-1D0989933501}"/>
              </a:ext>
            </a:extLst>
          </p:cNvPr>
          <p:cNvPicPr>
            <a:picLocks noChangeAspect="1"/>
          </p:cNvPicPr>
          <p:nvPr/>
        </p:nvPicPr>
        <p:blipFill>
          <a:blip r:embed="rId6"/>
          <a:stretch>
            <a:fillRect/>
          </a:stretch>
        </p:blipFill>
        <p:spPr>
          <a:xfrm>
            <a:off x="276144" y="1372927"/>
            <a:ext cx="2743200" cy="595223"/>
          </a:xfrm>
          <a:prstGeom prst="rect">
            <a:avLst/>
          </a:prstGeom>
        </p:spPr>
      </p:pic>
      <p:pic>
        <p:nvPicPr>
          <p:cNvPr id="12" name="Picture 12" descr="A screenshot of text&#10;&#10;Description generated with very high confidence">
            <a:extLst>
              <a:ext uri="{FF2B5EF4-FFF2-40B4-BE49-F238E27FC236}">
                <a16:creationId xmlns:a16="http://schemas.microsoft.com/office/drawing/2014/main" id="{946E5567-02BC-43E2-B04D-DEA4693D82A6}"/>
              </a:ext>
            </a:extLst>
          </p:cNvPr>
          <p:cNvPicPr>
            <a:picLocks noChangeAspect="1"/>
          </p:cNvPicPr>
          <p:nvPr/>
        </p:nvPicPr>
        <p:blipFill>
          <a:blip r:embed="rId7"/>
          <a:stretch>
            <a:fillRect/>
          </a:stretch>
        </p:blipFill>
        <p:spPr>
          <a:xfrm>
            <a:off x="3185162" y="1379549"/>
            <a:ext cx="4160735" cy="1820587"/>
          </a:xfrm>
          <a:prstGeom prst="rect">
            <a:avLst/>
          </a:prstGeom>
        </p:spPr>
      </p:pic>
      <p:sp>
        <p:nvSpPr>
          <p:cNvPr id="14" name="TextBox 13">
            <a:extLst>
              <a:ext uri="{FF2B5EF4-FFF2-40B4-BE49-F238E27FC236}">
                <a16:creationId xmlns:a16="http://schemas.microsoft.com/office/drawing/2014/main" id="{6733B528-477F-491A-9A73-311C7E4C23E9}"/>
              </a:ext>
            </a:extLst>
          </p:cNvPr>
          <p:cNvSpPr txBox="1"/>
          <p:nvPr/>
        </p:nvSpPr>
        <p:spPr>
          <a:xfrm>
            <a:off x="7922195" y="101860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cs typeface="Calibri"/>
              </a:rPr>
              <a:t>Cross validation</a:t>
            </a:r>
          </a:p>
        </p:txBody>
      </p:sp>
      <p:pic>
        <p:nvPicPr>
          <p:cNvPr id="17" name="Picture 17" descr="A screenshot of a cell phone&#10;&#10;Description generated with very high confidence">
            <a:extLst>
              <a:ext uri="{FF2B5EF4-FFF2-40B4-BE49-F238E27FC236}">
                <a16:creationId xmlns:a16="http://schemas.microsoft.com/office/drawing/2014/main" id="{45FB5F53-4412-4A8B-9130-D5F1554DB064}"/>
              </a:ext>
            </a:extLst>
          </p:cNvPr>
          <p:cNvPicPr>
            <a:picLocks noChangeAspect="1"/>
          </p:cNvPicPr>
          <p:nvPr/>
        </p:nvPicPr>
        <p:blipFill>
          <a:blip r:embed="rId8"/>
          <a:stretch>
            <a:fillRect/>
          </a:stretch>
        </p:blipFill>
        <p:spPr>
          <a:xfrm>
            <a:off x="7476932" y="1350054"/>
            <a:ext cx="4655974" cy="1817464"/>
          </a:xfrm>
          <a:prstGeom prst="rect">
            <a:avLst/>
          </a:prstGeom>
        </p:spPr>
      </p:pic>
      <p:pic>
        <p:nvPicPr>
          <p:cNvPr id="2" name="Ridge/Cross/VIF">
            <a:hlinkClick r:id="" action="ppaction://media"/>
            <a:extLst>
              <a:ext uri="{FF2B5EF4-FFF2-40B4-BE49-F238E27FC236}">
                <a16:creationId xmlns:a16="http://schemas.microsoft.com/office/drawing/2014/main" id="{7F63A990-C18C-4718-A68C-32922AA5ADB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523306" y="152400"/>
            <a:ext cx="609600" cy="609600"/>
          </a:xfrm>
          <a:prstGeom prst="rect">
            <a:avLst/>
          </a:prstGeom>
        </p:spPr>
      </p:pic>
    </p:spTree>
    <p:extLst>
      <p:ext uri="{BB962C8B-B14F-4D97-AF65-F5344CB8AC3E}">
        <p14:creationId xmlns:p14="http://schemas.microsoft.com/office/powerpoint/2010/main" val="2192340197"/>
      </p:ext>
    </p:extLst>
  </p:cSld>
  <p:clrMapOvr>
    <a:masterClrMapping/>
  </p:clrMapOvr>
  <mc:AlternateContent xmlns:mc="http://schemas.openxmlformats.org/markup-compatibility/2006" xmlns:p14="http://schemas.microsoft.com/office/powerpoint/2010/main">
    <mc:Choice Requires="p14">
      <p:transition spd="slow" p14:dur="2000" advTm="44500"/>
    </mc:Choice>
    <mc:Fallback xmlns="">
      <p:transition spd="slow" advTm="44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485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39394"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84CDF6-366F-4D44-B6A9-27DE7D4EFF06}"/>
              </a:ext>
            </a:extLst>
          </p:cNvPr>
          <p:cNvSpPr>
            <a:spLocks noGrp="1"/>
          </p:cNvSpPr>
          <p:nvPr>
            <p:ph type="title"/>
          </p:nvPr>
        </p:nvSpPr>
        <p:spPr>
          <a:noFill/>
        </p:spPr>
        <p:txBody>
          <a:bodyPr/>
          <a:lstStyle/>
          <a:p>
            <a:r>
              <a:rPr lang="en-US"/>
              <a:t>Part 5: Final model report and application</a:t>
            </a:r>
          </a:p>
        </p:txBody>
      </p:sp>
      <p:sp>
        <p:nvSpPr>
          <p:cNvPr id="3" name="Content Placeholder 2">
            <a:extLst>
              <a:ext uri="{FF2B5EF4-FFF2-40B4-BE49-F238E27FC236}">
                <a16:creationId xmlns:a16="http://schemas.microsoft.com/office/drawing/2014/main" id="{C60A1720-2A85-524D-A46B-5D18E271A65B}"/>
              </a:ext>
            </a:extLst>
          </p:cNvPr>
          <p:cNvSpPr>
            <a:spLocks noGrp="1"/>
          </p:cNvSpPr>
          <p:nvPr>
            <p:ph idx="1"/>
          </p:nvPr>
        </p:nvSpPr>
        <p:spPr>
          <a:solidFill>
            <a:schemeClr val="accent1"/>
          </a:solidFill>
        </p:spPr>
        <p:txBody>
          <a:bodyPr vert="horz" lIns="91440" tIns="45720" rIns="91440" bIns="45720" rtlCol="0" anchor="t">
            <a:normAutofit/>
          </a:bodyPr>
          <a:lstStyle/>
          <a:p>
            <a:r>
              <a:rPr lang="en-US" sz="2400">
                <a:solidFill>
                  <a:schemeClr val="bg1"/>
                </a:solidFill>
              </a:rPr>
              <a:t>Potential issue: </a:t>
            </a:r>
            <a:endParaRPr lang="en-US" sz="2400">
              <a:solidFill>
                <a:schemeClr val="bg1"/>
              </a:solidFill>
              <a:cs typeface="Calibri"/>
            </a:endParaRPr>
          </a:p>
          <a:p>
            <a:pPr lvl="1"/>
            <a:r>
              <a:rPr lang="en-US">
                <a:solidFill>
                  <a:schemeClr val="bg1"/>
                </a:solidFill>
              </a:rPr>
              <a:t>Shapiro-Wilk normality test indicated non—normality</a:t>
            </a:r>
            <a:endParaRPr lang="en-US">
              <a:solidFill>
                <a:schemeClr val="bg1"/>
              </a:solidFill>
              <a:cs typeface="Calibri"/>
            </a:endParaRPr>
          </a:p>
          <a:p>
            <a:r>
              <a:rPr lang="en-US" sz="2400">
                <a:solidFill>
                  <a:schemeClr val="bg1"/>
                </a:solidFill>
              </a:rPr>
              <a:t>Fix: </a:t>
            </a:r>
            <a:endParaRPr lang="en-US" sz="2400">
              <a:solidFill>
                <a:schemeClr val="bg1"/>
              </a:solidFill>
              <a:cs typeface="Calibri" panose="020F0502020204030204"/>
            </a:endParaRPr>
          </a:p>
          <a:p>
            <a:pPr lvl="1"/>
            <a:r>
              <a:rPr lang="en-US">
                <a:solidFill>
                  <a:schemeClr val="bg1"/>
                </a:solidFill>
              </a:rPr>
              <a:t>Ran box cox transformation</a:t>
            </a:r>
            <a:endParaRPr lang="en-US">
              <a:solidFill>
                <a:schemeClr val="bg1"/>
              </a:solidFill>
              <a:cs typeface="Calibri"/>
            </a:endParaRPr>
          </a:p>
          <a:p>
            <a:pPr lvl="1"/>
            <a:r>
              <a:rPr lang="en-US">
                <a:solidFill>
                  <a:schemeClr val="bg1"/>
                </a:solidFill>
                <a:cs typeface="Calibri"/>
              </a:rPr>
              <a:t>Got a new response variable </a:t>
            </a:r>
          </a:p>
          <a:p>
            <a:r>
              <a:rPr lang="en-US" sz="2400">
                <a:solidFill>
                  <a:schemeClr val="bg1"/>
                </a:solidFill>
              </a:rPr>
              <a:t>Final Model:</a:t>
            </a:r>
            <a:endParaRPr lang="en-US" sz="2400">
              <a:solidFill>
                <a:schemeClr val="bg1"/>
              </a:solidFill>
              <a:ea typeface="+mn-lt"/>
              <a:cs typeface="+mn-lt"/>
            </a:endParaRPr>
          </a:p>
          <a:p>
            <a:r>
              <a:rPr lang="en-US" sz="2400" err="1">
                <a:solidFill>
                  <a:schemeClr val="bg1"/>
                </a:solidFill>
                <a:ea typeface="+mn-lt"/>
                <a:cs typeface="+mn-lt"/>
              </a:rPr>
              <a:t>TeamPointsnew</a:t>
            </a:r>
            <a:r>
              <a:rPr lang="en-US" sz="2400">
                <a:solidFill>
                  <a:schemeClr val="bg1"/>
                </a:solidFill>
                <a:ea typeface="+mn-lt"/>
                <a:cs typeface="+mn-lt"/>
              </a:rPr>
              <a:t>= 3.707+0.204X3PointShots+1.237FieldGoals+0.002Assists+0.003TotalRebounds−0.006Turnovers+0.003TotalFouls+0.006Steals </a:t>
            </a:r>
            <a:br>
              <a:rPr lang="en-US"/>
            </a:br>
            <a:endParaRPr lang="en-US">
              <a:cs typeface="Calibri" panose="020F0502020204030204"/>
            </a:endParaRPr>
          </a:p>
        </p:txBody>
      </p:sp>
      <p:pic>
        <p:nvPicPr>
          <p:cNvPr id="13" name="Audio 12">
            <a:hlinkClick r:id="" action="ppaction://media"/>
            <a:extLst>
              <a:ext uri="{FF2B5EF4-FFF2-40B4-BE49-F238E27FC236}">
                <a16:creationId xmlns:a16="http://schemas.microsoft.com/office/drawing/2014/main" id="{CB5DF333-F29C-4D4E-AE54-D4F586A1702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90514" y="0"/>
            <a:ext cx="1001486" cy="1001486"/>
          </a:xfrm>
          <a:prstGeom prst="rect">
            <a:avLst/>
          </a:prstGeom>
        </p:spPr>
      </p:pic>
    </p:spTree>
    <p:extLst>
      <p:ext uri="{BB962C8B-B14F-4D97-AF65-F5344CB8AC3E}">
        <p14:creationId xmlns:p14="http://schemas.microsoft.com/office/powerpoint/2010/main" val="510709704"/>
      </p:ext>
    </p:extLst>
  </p:cSld>
  <p:clrMapOvr>
    <a:masterClrMapping/>
  </p:clrMapOvr>
  <mc:AlternateContent xmlns:mc="http://schemas.openxmlformats.org/markup-compatibility/2006" xmlns:p14="http://schemas.microsoft.com/office/powerpoint/2010/main">
    <mc:Choice Requires="p14">
      <p:transition spd="slow" p14:dur="2000" advClick="0" advTm="37000"/>
    </mc:Choice>
    <mc:Fallback xmlns="">
      <p:transition spd="slow" advClick="0" advTm="3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C1E3D5-D1AE-6A4B-BA36-4AF9E2D8CC3C}"/>
              </a:ext>
            </a:extLst>
          </p:cNvPr>
          <p:cNvSpPr>
            <a:spLocks noGrp="1"/>
          </p:cNvSpPr>
          <p:nvPr>
            <p:ph type="title"/>
          </p:nvPr>
        </p:nvSpPr>
        <p:spPr>
          <a:xfrm>
            <a:off x="1812897" y="518649"/>
            <a:ext cx="9882278" cy="1067634"/>
          </a:xfrm>
        </p:spPr>
        <p:txBody>
          <a:bodyPr anchor="ctr">
            <a:normAutofit/>
          </a:bodyPr>
          <a:lstStyle/>
          <a:p>
            <a:r>
              <a:rPr lang="en-US"/>
              <a:t>Factors that influence team points</a:t>
            </a:r>
          </a:p>
        </p:txBody>
      </p:sp>
      <p:graphicFrame>
        <p:nvGraphicFramePr>
          <p:cNvPr id="5" name="Content Placeholder 2">
            <a:extLst>
              <a:ext uri="{FF2B5EF4-FFF2-40B4-BE49-F238E27FC236}">
                <a16:creationId xmlns:a16="http://schemas.microsoft.com/office/drawing/2014/main" id="{6B1D215C-7C88-462C-AD22-802BD4DAC0AD}"/>
              </a:ext>
            </a:extLst>
          </p:cNvPr>
          <p:cNvGraphicFramePr>
            <a:graphicFrameLocks noGrp="1"/>
          </p:cNvGraphicFramePr>
          <p:nvPr>
            <p:ph idx="1"/>
            <p:extLst>
              <p:ext uri="{D42A27DB-BD31-4B8C-83A1-F6EECF244321}">
                <p14:modId xmlns:p14="http://schemas.microsoft.com/office/powerpoint/2010/main" val="3110620755"/>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Research Questions" descr="Research Questions">
            <a:hlinkClick r:id="" action="ppaction://media"/>
            <a:extLst>
              <a:ext uri="{FF2B5EF4-FFF2-40B4-BE49-F238E27FC236}">
                <a16:creationId xmlns:a16="http://schemas.microsoft.com/office/drawing/2014/main" id="{E5FEE9D9-2CBB-D443-9ECE-2CAF92271976}"/>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379200" y="301369"/>
            <a:ext cx="812800" cy="812800"/>
          </a:xfrm>
          <a:prstGeom prst="rect">
            <a:avLst/>
          </a:prstGeom>
        </p:spPr>
      </p:pic>
    </p:spTree>
    <p:extLst>
      <p:ext uri="{BB962C8B-B14F-4D97-AF65-F5344CB8AC3E}">
        <p14:creationId xmlns:p14="http://schemas.microsoft.com/office/powerpoint/2010/main" val="1508676154"/>
      </p:ext>
    </p:extLst>
  </p:cSld>
  <p:clrMapOvr>
    <a:masterClrMapping/>
  </p:clrMapOvr>
  <mc:AlternateContent xmlns:mc="http://schemas.openxmlformats.org/markup-compatibility/2006" xmlns:p14="http://schemas.microsoft.com/office/powerpoint/2010/main">
    <mc:Choice Requires="p14">
      <p:transition spd="slow" p14:dur="2000" advClick="0" advTm="90000"/>
    </mc:Choice>
    <mc:Fallback xmlns="">
      <p:transition spd="slow" advClick="0" advTm="9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985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571C4-E6AC-BD4E-9ECC-1549E5F9943D}"/>
              </a:ext>
            </a:extLst>
          </p:cNvPr>
          <p:cNvSpPr>
            <a:spLocks noGrp="1"/>
          </p:cNvSpPr>
          <p:nvPr>
            <p:ph type="title"/>
          </p:nvPr>
        </p:nvSpPr>
        <p:spPr>
          <a:xfrm>
            <a:off x="893417" y="690"/>
            <a:ext cx="10515600" cy="685042"/>
          </a:xfrm>
        </p:spPr>
        <p:txBody>
          <a:bodyPr>
            <a:normAutofit fontScale="90000"/>
          </a:bodyPr>
          <a:lstStyle/>
          <a:p>
            <a:r>
              <a:rPr lang="en-US" b="1"/>
              <a:t>Part 5: Comparison with literature</a:t>
            </a:r>
          </a:p>
        </p:txBody>
      </p:sp>
      <p:sp>
        <p:nvSpPr>
          <p:cNvPr id="3" name="Content Placeholder 2">
            <a:extLst>
              <a:ext uri="{FF2B5EF4-FFF2-40B4-BE49-F238E27FC236}">
                <a16:creationId xmlns:a16="http://schemas.microsoft.com/office/drawing/2014/main" id="{9E373649-D931-C744-8F40-3F59FC6F2EEA}"/>
              </a:ext>
            </a:extLst>
          </p:cNvPr>
          <p:cNvSpPr>
            <a:spLocks noGrp="1"/>
          </p:cNvSpPr>
          <p:nvPr>
            <p:ph idx="1"/>
          </p:nvPr>
        </p:nvSpPr>
        <p:spPr>
          <a:xfrm>
            <a:off x="219766" y="688147"/>
            <a:ext cx="11134034" cy="5488816"/>
          </a:xfrm>
        </p:spPr>
        <p:txBody>
          <a:bodyPr vert="horz" lIns="91440" tIns="45720" rIns="91440" bIns="45720" rtlCol="0" anchor="t">
            <a:normAutofit/>
          </a:bodyPr>
          <a:lstStyle/>
          <a:p>
            <a:pPr marL="0" indent="0">
              <a:buNone/>
            </a:pPr>
            <a:r>
              <a:rPr lang="en-US">
                <a:ea typeface="+mn-lt"/>
                <a:cs typeface="+mn-lt"/>
              </a:rPr>
              <a:t>The proper selection of methodology is a crucial part of research study </a:t>
            </a:r>
            <a:endParaRPr lang="en-US"/>
          </a:p>
          <a:p>
            <a:pPr marL="0" indent="0">
              <a:buNone/>
            </a:pPr>
            <a:endParaRPr lang="en-US">
              <a:cs typeface="Calibri" panose="020F0502020204030204"/>
            </a:endParaRPr>
          </a:p>
        </p:txBody>
      </p:sp>
      <p:sp>
        <p:nvSpPr>
          <p:cNvPr id="6" name="TextBox 5">
            <a:extLst>
              <a:ext uri="{FF2B5EF4-FFF2-40B4-BE49-F238E27FC236}">
                <a16:creationId xmlns:a16="http://schemas.microsoft.com/office/drawing/2014/main" id="{DF46E281-479D-416B-AA79-333C6F332897}"/>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graphicFrame>
        <p:nvGraphicFramePr>
          <p:cNvPr id="5" name="Table 4">
            <a:extLst>
              <a:ext uri="{FF2B5EF4-FFF2-40B4-BE49-F238E27FC236}">
                <a16:creationId xmlns:a16="http://schemas.microsoft.com/office/drawing/2014/main" id="{228334D3-9085-42B4-AA1B-E3025BE4620B}"/>
              </a:ext>
            </a:extLst>
          </p:cNvPr>
          <p:cNvGraphicFramePr>
            <a:graphicFrameLocks noGrp="1"/>
          </p:cNvGraphicFramePr>
          <p:nvPr>
            <p:extLst>
              <p:ext uri="{D42A27DB-BD31-4B8C-83A1-F6EECF244321}">
                <p14:modId xmlns:p14="http://schemas.microsoft.com/office/powerpoint/2010/main" val="2942873013"/>
              </p:ext>
            </p:extLst>
          </p:nvPr>
        </p:nvGraphicFramePr>
        <p:xfrm>
          <a:off x="345440" y="1198880"/>
          <a:ext cx="11389360" cy="5545667"/>
        </p:xfrm>
        <a:graphic>
          <a:graphicData uri="http://schemas.openxmlformats.org/drawingml/2006/table">
            <a:tbl>
              <a:tblPr firstRow="1" firstCol="1" bandRow="1">
                <a:tableStyleId>{5C22544A-7EE6-4342-B048-85BDC9FD1C3A}</a:tableStyleId>
              </a:tblPr>
              <a:tblGrid>
                <a:gridCol w="5687567">
                  <a:extLst>
                    <a:ext uri="{9D8B030D-6E8A-4147-A177-3AD203B41FA5}">
                      <a16:colId xmlns:a16="http://schemas.microsoft.com/office/drawing/2014/main" val="3143511973"/>
                    </a:ext>
                  </a:extLst>
                </a:gridCol>
                <a:gridCol w="5701793">
                  <a:extLst>
                    <a:ext uri="{9D8B030D-6E8A-4147-A177-3AD203B41FA5}">
                      <a16:colId xmlns:a16="http://schemas.microsoft.com/office/drawing/2014/main" val="3527752521"/>
                    </a:ext>
                  </a:extLst>
                </a:gridCol>
              </a:tblGrid>
              <a:tr h="264079">
                <a:tc>
                  <a:txBody>
                    <a:bodyPr/>
                    <a:lstStyle/>
                    <a:p>
                      <a:pPr>
                        <a:spcAft>
                          <a:spcPts val="0"/>
                        </a:spcAft>
                      </a:pPr>
                      <a:r>
                        <a:rPr lang="en-US" sz="1600">
                          <a:effectLst/>
                        </a:rPr>
                        <a:t>Structural Equation Modeling </a:t>
                      </a:r>
                      <a:endParaRPr lang="en-US">
                        <a:effectLst/>
                      </a:endParaRPr>
                    </a:p>
                  </a:txBody>
                  <a:tcPr marL="68580" marR="68580" marT="0" marB="0"/>
                </a:tc>
                <a:tc>
                  <a:txBody>
                    <a:bodyPr/>
                    <a:lstStyle/>
                    <a:p>
                      <a:pPr>
                        <a:spcAft>
                          <a:spcPts val="0"/>
                        </a:spcAft>
                      </a:pPr>
                      <a:r>
                        <a:rPr lang="en-US" sz="1600">
                          <a:effectLst/>
                        </a:rPr>
                        <a:t>Regression Analysis </a:t>
                      </a:r>
                      <a:endParaRPr lang="en-US">
                        <a:effectLst/>
                      </a:endParaRPr>
                    </a:p>
                  </a:txBody>
                  <a:tcPr marL="68580" marR="68580" marT="0" marB="0"/>
                </a:tc>
                <a:extLst>
                  <a:ext uri="{0D108BD9-81ED-4DB2-BD59-A6C34878D82A}">
                    <a16:rowId xmlns:a16="http://schemas.microsoft.com/office/drawing/2014/main" val="2710176756"/>
                  </a:ext>
                </a:extLst>
              </a:tr>
              <a:tr h="528159">
                <a:tc>
                  <a:txBody>
                    <a:bodyPr/>
                    <a:lstStyle/>
                    <a:p>
                      <a:pPr>
                        <a:spcAft>
                          <a:spcPts val="0"/>
                        </a:spcAft>
                      </a:pPr>
                      <a:r>
                        <a:rPr lang="en-US" sz="1600">
                          <a:effectLst/>
                        </a:rPr>
                        <a:t>Used to assess the reliability and validity of the model measures. </a:t>
                      </a:r>
                      <a:endParaRPr lang="en-US">
                        <a:effectLst/>
                      </a:endParaRPr>
                    </a:p>
                  </a:txBody>
                  <a:tcPr marL="68580" marR="68580" marT="0" marB="0"/>
                </a:tc>
                <a:tc>
                  <a:txBody>
                    <a:bodyPr/>
                    <a:lstStyle/>
                    <a:p>
                      <a:pPr>
                        <a:spcAft>
                          <a:spcPts val="0"/>
                        </a:spcAft>
                      </a:pPr>
                      <a:r>
                        <a:rPr lang="en-US" sz="1600">
                          <a:effectLst/>
                        </a:rPr>
                        <a:t>- Evaluating constructs and relationships between constructs</a:t>
                      </a:r>
                      <a:endParaRPr lang="en-US">
                        <a:effectLst/>
                      </a:endParaRPr>
                    </a:p>
                  </a:txBody>
                  <a:tcPr marL="68580" marR="68580" marT="0" marB="0"/>
                </a:tc>
                <a:extLst>
                  <a:ext uri="{0D108BD9-81ED-4DB2-BD59-A6C34878D82A}">
                    <a16:rowId xmlns:a16="http://schemas.microsoft.com/office/drawing/2014/main" val="3616564573"/>
                  </a:ext>
                </a:extLst>
              </a:tr>
              <a:tr h="2112634">
                <a:tc>
                  <a:txBody>
                    <a:bodyPr/>
                    <a:lstStyle/>
                    <a:p>
                      <a:pPr>
                        <a:spcAft>
                          <a:spcPts val="0"/>
                        </a:spcAft>
                      </a:pPr>
                      <a:r>
                        <a:rPr lang="en-US" sz="1600" u="sng">
                          <a:effectLst/>
                        </a:rPr>
                        <a:t>Advantages</a:t>
                      </a:r>
                      <a:endParaRPr lang="en-US">
                        <a:effectLst/>
                      </a:endParaRPr>
                    </a:p>
                    <a:p>
                      <a:pPr marL="342900" lvl="0" indent="-342900">
                        <a:spcAft>
                          <a:spcPts val="0"/>
                        </a:spcAft>
                      </a:pPr>
                      <a:r>
                        <a:rPr lang="en-US" sz="1600">
                          <a:effectLst/>
                        </a:rPr>
                        <a:t>-Explicit assessment of measurement error estimation of latent (unobserved) variables via observed variable</a:t>
                      </a:r>
                      <a:endParaRPr lang="en-US">
                        <a:effectLst/>
                      </a:endParaRPr>
                    </a:p>
                    <a:p>
                      <a:pPr marL="342900" lvl="0" indent="-342900">
                        <a:spcAft>
                          <a:spcPts val="0"/>
                        </a:spcAft>
                      </a:pPr>
                      <a:r>
                        <a:rPr lang="en-US" sz="1600">
                          <a:effectLst/>
                        </a:rPr>
                        <a:t>-Model testing where a structure can be imposed and assessed as to fit of the data</a:t>
                      </a:r>
                      <a:endParaRPr lang="en-US">
                        <a:effectLst/>
                      </a:endParaRPr>
                    </a:p>
                    <a:p>
                      <a:pPr marL="342900" lvl="0" indent="-342900">
                        <a:spcAft>
                          <a:spcPts val="0"/>
                        </a:spcAft>
                      </a:pPr>
                      <a:r>
                        <a:rPr lang="en-US" sz="1600">
                          <a:effectLst/>
                        </a:rPr>
                        <a:t>- Allows to develop complex path models with direct and indirect effects</a:t>
                      </a:r>
                      <a:endParaRPr lang="en-US">
                        <a:effectLst/>
                      </a:endParaRPr>
                    </a:p>
                  </a:txBody>
                  <a:tcPr marL="68580" marR="68580" marT="0" marB="0"/>
                </a:tc>
                <a:tc>
                  <a:txBody>
                    <a:bodyPr/>
                    <a:lstStyle/>
                    <a:p>
                      <a:pPr>
                        <a:spcAft>
                          <a:spcPts val="0"/>
                        </a:spcAft>
                      </a:pPr>
                      <a:r>
                        <a:rPr lang="en-US" sz="1600" b="1" u="sng">
                          <a:effectLst/>
                        </a:rPr>
                        <a:t>Advantages</a:t>
                      </a:r>
                      <a:endParaRPr lang="en-US">
                        <a:effectLst/>
                      </a:endParaRPr>
                    </a:p>
                    <a:p>
                      <a:pPr lvl="0">
                        <a:spcAft>
                          <a:spcPts val="0"/>
                        </a:spcAft>
                        <a:buNone/>
                      </a:pPr>
                      <a:r>
                        <a:rPr lang="en-US" sz="1600">
                          <a:effectLst/>
                        </a:rPr>
                        <a:t>- Simplicity of use and computation</a:t>
                      </a:r>
                      <a:endParaRPr lang="en-US">
                        <a:effectLst/>
                      </a:endParaRPr>
                    </a:p>
                    <a:p>
                      <a:pPr lvl="0">
                        <a:spcAft>
                          <a:spcPts val="0"/>
                        </a:spcAft>
                        <a:buNone/>
                      </a:pPr>
                      <a:r>
                        <a:rPr lang="en-US" sz="1600">
                          <a:effectLst/>
                        </a:rPr>
                        <a:t>- Determine relative influence of one or more predictor variables to a criterion value</a:t>
                      </a:r>
                      <a:endParaRPr lang="en-US">
                        <a:effectLst/>
                      </a:endParaRPr>
                    </a:p>
                    <a:p>
                      <a:pPr marL="342900" lvl="0" indent="-342900">
                        <a:spcAft>
                          <a:spcPts val="0"/>
                        </a:spcAft>
                      </a:pPr>
                      <a:r>
                        <a:rPr lang="en-US" sz="1600">
                          <a:effectLst/>
                        </a:rPr>
                        <a:t>- Ability to identify outliers or anomalies </a:t>
                      </a:r>
                    </a:p>
                    <a:p>
                      <a:pPr marL="342900" lvl="0" indent="-342900">
                        <a:spcAft>
                          <a:spcPts val="0"/>
                        </a:spcAft>
                        <a:buNone/>
                      </a:pPr>
                      <a:r>
                        <a:rPr lang="en-US" sz="1600">
                          <a:effectLst/>
                        </a:rPr>
                        <a:t>- Ease of interpretability of results</a:t>
                      </a:r>
                    </a:p>
                  </a:txBody>
                  <a:tcPr marL="68580" marR="68580" marT="0" marB="0"/>
                </a:tc>
                <a:extLst>
                  <a:ext uri="{0D108BD9-81ED-4DB2-BD59-A6C34878D82A}">
                    <a16:rowId xmlns:a16="http://schemas.microsoft.com/office/drawing/2014/main" val="3636364271"/>
                  </a:ext>
                </a:extLst>
              </a:tr>
              <a:tr h="2640795">
                <a:tc>
                  <a:txBody>
                    <a:bodyPr/>
                    <a:lstStyle/>
                    <a:p>
                      <a:pPr>
                        <a:spcAft>
                          <a:spcPts val="0"/>
                        </a:spcAft>
                      </a:pPr>
                      <a:r>
                        <a:rPr lang="en-US" sz="1600" u="sng">
                          <a:effectLst/>
                        </a:rPr>
                        <a:t>Disadvantages</a:t>
                      </a:r>
                      <a:endParaRPr lang="en-US">
                        <a:effectLst/>
                      </a:endParaRPr>
                    </a:p>
                    <a:p>
                      <a:pPr>
                        <a:spcAft>
                          <a:spcPts val="0"/>
                        </a:spcAft>
                      </a:pPr>
                      <a:r>
                        <a:rPr lang="en-US" sz="1600">
                          <a:effectLst/>
                        </a:rPr>
                        <a:t>-Requires more than a single test of significance or single measure </a:t>
                      </a:r>
                    </a:p>
                    <a:p>
                      <a:pPr lvl="0">
                        <a:spcAft>
                          <a:spcPts val="0"/>
                        </a:spcAft>
                        <a:buNone/>
                      </a:pPr>
                      <a:r>
                        <a:rPr lang="en-US" sz="1600">
                          <a:effectLst/>
                        </a:rPr>
                        <a:t>-S</a:t>
                      </a:r>
                      <a:r>
                        <a:rPr lang="en-US" sz="1600" b="1" i="0" u="none" strike="noStrike" noProof="0">
                          <a:effectLst/>
                          <a:latin typeface="Calibri"/>
                        </a:rPr>
                        <a:t>tructural models—like all statistical models—are typically only approximations of reality, therefore omitting variables in the process of model building.</a:t>
                      </a:r>
                    </a:p>
                    <a:p>
                      <a:pPr lvl="0">
                        <a:spcAft>
                          <a:spcPts val="0"/>
                        </a:spcAft>
                        <a:buNone/>
                      </a:pPr>
                      <a:r>
                        <a:rPr lang="en-US" sz="1600" b="1" i="0" u="none" strike="noStrike" noProof="0">
                          <a:effectLst/>
                          <a:latin typeface="Calibri"/>
                        </a:rPr>
                        <a:t>-T</a:t>
                      </a:r>
                      <a:r>
                        <a:rPr lang="en-US" sz="1600" b="1" i="0" u="none" strike="noStrike" noProof="0">
                          <a:effectLst/>
                        </a:rPr>
                        <a:t>he parameter estimates and corresponding standard errors found by analysis are unbiased only under the assumption that the specified model is correct.</a:t>
                      </a:r>
                      <a:endParaRPr lang="en-US" sz="1600" b="1" i="0" u="none" strike="noStrike" noProof="0">
                        <a:effectLst/>
                        <a:latin typeface="Calibri"/>
                      </a:endParaRPr>
                    </a:p>
                  </a:txBody>
                  <a:tcPr marL="68580" marR="68580" marT="0" marB="0"/>
                </a:tc>
                <a:tc>
                  <a:txBody>
                    <a:bodyPr/>
                    <a:lstStyle/>
                    <a:p>
                      <a:pPr>
                        <a:spcAft>
                          <a:spcPts val="0"/>
                        </a:spcAft>
                      </a:pPr>
                      <a:r>
                        <a:rPr lang="en-US" sz="1600" b="1" u="sng">
                          <a:effectLst/>
                        </a:rPr>
                        <a:t>Disadvantages</a:t>
                      </a:r>
                      <a:endParaRPr lang="en-US" b="1">
                        <a:effectLst/>
                      </a:endParaRPr>
                    </a:p>
                    <a:p>
                      <a:pPr marL="342900" lvl="0" indent="-342900">
                        <a:spcAft>
                          <a:spcPts val="0"/>
                        </a:spcAft>
                      </a:pPr>
                      <a:r>
                        <a:rPr lang="en-US" sz="1600">
                          <a:effectLst/>
                        </a:rPr>
                        <a:t>- Assumes a cause and effect relationship between the variables which might be misleading</a:t>
                      </a:r>
                      <a:endParaRPr lang="en-US">
                        <a:effectLst/>
                      </a:endParaRPr>
                    </a:p>
                    <a:p>
                      <a:pPr marL="342900" lvl="0" indent="-342900">
                        <a:spcAft>
                          <a:spcPts val="0"/>
                        </a:spcAft>
                        <a:buNone/>
                      </a:pPr>
                      <a:r>
                        <a:rPr lang="en-US" sz="1600">
                          <a:effectLst/>
                        </a:rPr>
                        <a:t>- Functional relationship established between any two/more variables on the basis of incomplete data may not hold as more and more data are taken into consideration</a:t>
                      </a:r>
                      <a:endParaRPr lang="en-US">
                        <a:effectLst/>
                      </a:endParaRPr>
                    </a:p>
                    <a:p>
                      <a:pPr marL="342900" lvl="0" indent="-342900">
                        <a:spcAft>
                          <a:spcPts val="0"/>
                        </a:spcAft>
                      </a:pPr>
                      <a:r>
                        <a:rPr lang="en-US" sz="1600">
                          <a:effectLst/>
                        </a:rPr>
                        <a:t>- Involves very lengthy and complicated procedure of calculations and analysis</a:t>
                      </a:r>
                      <a:endParaRPr lang="en-US">
                        <a:effectLst/>
                      </a:endParaRPr>
                    </a:p>
                  </a:txBody>
                  <a:tcPr marL="68580" marR="68580" marT="0" marB="0"/>
                </a:tc>
                <a:extLst>
                  <a:ext uri="{0D108BD9-81ED-4DB2-BD59-A6C34878D82A}">
                    <a16:rowId xmlns:a16="http://schemas.microsoft.com/office/drawing/2014/main" val="1548304588"/>
                  </a:ext>
                </a:extLst>
              </a:tr>
            </a:tbl>
          </a:graphicData>
        </a:graphic>
      </p:graphicFrame>
      <p:sp>
        <p:nvSpPr>
          <p:cNvPr id="7" name="TextBox 6">
            <a:extLst>
              <a:ext uri="{FF2B5EF4-FFF2-40B4-BE49-F238E27FC236}">
                <a16:creationId xmlns:a16="http://schemas.microsoft.com/office/drawing/2014/main" id="{1A17FD10-5ABC-40F5-8EE6-A4781C8BAE40}"/>
              </a:ext>
            </a:extLst>
          </p:cNvPr>
          <p:cNvSpPr txBox="1"/>
          <p:nvPr/>
        </p:nvSpPr>
        <p:spPr>
          <a:xfrm>
            <a:off x="10926233" y="2470149"/>
            <a:ext cx="14308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p>
        </p:txBody>
      </p:sp>
      <p:pic>
        <p:nvPicPr>
          <p:cNvPr id="4" name="Audio 3">
            <a:hlinkClick r:id="" action="ppaction://media"/>
            <a:extLst>
              <a:ext uri="{FF2B5EF4-FFF2-40B4-BE49-F238E27FC236}">
                <a16:creationId xmlns:a16="http://schemas.microsoft.com/office/drawing/2014/main" id="{7EA72B4F-48D1-46C8-8D89-34C92BBCC9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115448" y="113453"/>
            <a:ext cx="1238703" cy="1238703"/>
          </a:xfrm>
          <a:prstGeom prst="rect">
            <a:avLst/>
          </a:prstGeom>
        </p:spPr>
      </p:pic>
    </p:spTree>
    <p:extLst>
      <p:ext uri="{BB962C8B-B14F-4D97-AF65-F5344CB8AC3E}">
        <p14:creationId xmlns:p14="http://schemas.microsoft.com/office/powerpoint/2010/main" val="3864435802"/>
      </p:ext>
    </p:extLst>
  </p:cSld>
  <p:clrMapOvr>
    <a:masterClrMapping/>
  </p:clrMapOvr>
  <mc:AlternateContent xmlns:mc="http://schemas.openxmlformats.org/markup-compatibility/2006" xmlns:p14="http://schemas.microsoft.com/office/powerpoint/2010/main">
    <mc:Choice Requires="p14">
      <p:transition spd="slow" p14:dur="2000" advClick="0" advTm="133000"/>
    </mc:Choice>
    <mc:Fallback xmlns="">
      <p:transition spd="slow" advClick="0" advTm="13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D5EE6-09C0-2F44-9DB4-51FE8440AB33}"/>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C96EA865-7998-C941-9A95-EABCDB0F4EF3}"/>
              </a:ext>
            </a:extLst>
          </p:cNvPr>
          <p:cNvSpPr>
            <a:spLocks noGrp="1"/>
          </p:cNvSpPr>
          <p:nvPr>
            <p:ph idx="1"/>
          </p:nvPr>
        </p:nvSpPr>
        <p:spPr>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t">
            <a:normAutofit/>
          </a:bodyPr>
          <a:lstStyle/>
          <a:p>
            <a:pPr>
              <a:buNone/>
            </a:pPr>
            <a:r>
              <a:rPr lang="en-US">
                <a:ea typeface="+mn-lt"/>
                <a:cs typeface="+mn-lt"/>
              </a:rPr>
              <a:t>•</a:t>
            </a:r>
            <a:r>
              <a:rPr lang="en-US" sz="3200">
                <a:ea typeface="+mn-lt"/>
                <a:cs typeface="+mn-lt"/>
              </a:rPr>
              <a:t>Future scope</a:t>
            </a:r>
            <a:endParaRPr lang="en-US" sz="3200"/>
          </a:p>
          <a:p>
            <a:pPr lvl="1"/>
            <a:r>
              <a:rPr lang="en-US" sz="2800">
                <a:ea typeface="+mn-lt"/>
                <a:cs typeface="+mn-lt"/>
              </a:rPr>
              <a:t>Applications</a:t>
            </a:r>
          </a:p>
          <a:p>
            <a:pPr lvl="1"/>
            <a:r>
              <a:rPr lang="en-US" sz="2800">
                <a:ea typeface="+mn-lt"/>
                <a:cs typeface="+mn-lt"/>
              </a:rPr>
              <a:t>Improvements</a:t>
            </a:r>
          </a:p>
          <a:p>
            <a:pPr marL="457200" lvl="1" indent="0">
              <a:buNone/>
            </a:pPr>
            <a:endParaRPr lang="en-US">
              <a:ea typeface="+mn-lt"/>
              <a:cs typeface="+mn-lt"/>
            </a:endParaRPr>
          </a:p>
          <a:p>
            <a:pPr>
              <a:buNone/>
            </a:pPr>
            <a:r>
              <a:rPr lang="en-US">
                <a:ea typeface="+mn-lt"/>
                <a:cs typeface="+mn-lt"/>
              </a:rPr>
              <a:t>•</a:t>
            </a:r>
            <a:r>
              <a:rPr lang="en-US" sz="3200">
                <a:ea typeface="+mn-lt"/>
                <a:cs typeface="+mn-lt"/>
              </a:rPr>
              <a:t>Acknowledgments</a:t>
            </a:r>
            <a:endParaRPr lang="en-US" sz="3200"/>
          </a:p>
          <a:p>
            <a:pPr marL="0" indent="0">
              <a:buNone/>
            </a:pPr>
            <a:endParaRPr lang="en-US">
              <a:cs typeface="Calibri"/>
            </a:endParaRPr>
          </a:p>
        </p:txBody>
      </p:sp>
      <p:pic>
        <p:nvPicPr>
          <p:cNvPr id="4" name="Audio file for conclusion">
            <a:hlinkClick r:id="" action="ppaction://media"/>
            <a:extLst>
              <a:ext uri="{FF2B5EF4-FFF2-40B4-BE49-F238E27FC236}">
                <a16:creationId xmlns:a16="http://schemas.microsoft.com/office/drawing/2014/main" id="{0E7AC446-E25B-42E8-894F-AAF431F64ED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066759" y="365125"/>
            <a:ext cx="1104221" cy="1104221"/>
          </a:xfrm>
          <a:prstGeom prst="rect">
            <a:avLst/>
          </a:prstGeom>
        </p:spPr>
      </p:pic>
    </p:spTree>
    <p:extLst>
      <p:ext uri="{BB962C8B-B14F-4D97-AF65-F5344CB8AC3E}">
        <p14:creationId xmlns:p14="http://schemas.microsoft.com/office/powerpoint/2010/main" val="3130177086"/>
      </p:ext>
    </p:extLst>
  </p:cSld>
  <p:clrMapOvr>
    <a:masterClrMapping/>
  </p:clrMapOvr>
  <mc:AlternateContent xmlns:mc="http://schemas.openxmlformats.org/markup-compatibility/2006" xmlns:p14="http://schemas.microsoft.com/office/powerpoint/2010/main">
    <mc:Choice Requires="p14">
      <p:transition spd="slow" p14:dur="2000" advClick="0" advTm="99160"/>
    </mc:Choice>
    <mc:Fallback xmlns="">
      <p:transition spd="slow" advClick="0" advTm="99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7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830D1-028D-5243-810B-1EFA1BE66136}"/>
              </a:ext>
            </a:extLst>
          </p:cNvPr>
          <p:cNvSpPr>
            <a:spLocks noGrp="1"/>
          </p:cNvSpPr>
          <p:nvPr>
            <p:ph type="title"/>
          </p:nvPr>
        </p:nvSpPr>
        <p:spPr>
          <a:xfrm>
            <a:off x="336884" y="375151"/>
            <a:ext cx="10515600" cy="473327"/>
          </a:xfrm>
        </p:spPr>
        <p:txBody>
          <a:bodyPr>
            <a:normAutofit fontScale="90000"/>
          </a:bodyPr>
          <a:lstStyle/>
          <a:p>
            <a:r>
              <a:rPr lang="en-US" b="1"/>
              <a:t>References</a:t>
            </a:r>
          </a:p>
        </p:txBody>
      </p:sp>
      <p:sp>
        <p:nvSpPr>
          <p:cNvPr id="3" name="Content Placeholder 2">
            <a:extLst>
              <a:ext uri="{FF2B5EF4-FFF2-40B4-BE49-F238E27FC236}">
                <a16:creationId xmlns:a16="http://schemas.microsoft.com/office/drawing/2014/main" id="{3EE569CA-62B9-384C-981E-55637735A73F}"/>
              </a:ext>
            </a:extLst>
          </p:cNvPr>
          <p:cNvSpPr>
            <a:spLocks noGrp="1"/>
          </p:cNvSpPr>
          <p:nvPr>
            <p:ph idx="1"/>
          </p:nvPr>
        </p:nvSpPr>
        <p:spPr>
          <a:xfrm>
            <a:off x="336885" y="963362"/>
            <a:ext cx="11628520" cy="5514390"/>
          </a:xfrm>
        </p:spPr>
        <p:txBody>
          <a:bodyPr vert="horz" lIns="91440" tIns="45720" rIns="91440" bIns="45720" rtlCol="0" anchor="t">
            <a:normAutofit fontScale="70000" lnSpcReduction="20000"/>
          </a:bodyPr>
          <a:lstStyle/>
          <a:p>
            <a:endParaRPr lang="en-US"/>
          </a:p>
          <a:p>
            <a:r>
              <a:rPr lang="en-US"/>
              <a:t>Akers, M. D., Wolff, S., &amp; Buttross, T. E. (1992). An empirical examination of the factors affecting the success of NCAA Division I College Basketball teams. Journal of Business and Economic Studies.</a:t>
            </a:r>
            <a:endParaRPr lang="en-US">
              <a:cs typeface="Calibri" panose="020F0502020204030204"/>
            </a:endParaRPr>
          </a:p>
          <a:p>
            <a:r>
              <a:rPr lang="en-US" err="1"/>
              <a:t>Csataljay</a:t>
            </a:r>
            <a:r>
              <a:rPr lang="en-US"/>
              <a:t>, G., </a:t>
            </a:r>
            <a:r>
              <a:rPr lang="en-US" err="1"/>
              <a:t>O’Donoghue</a:t>
            </a:r>
            <a:r>
              <a:rPr lang="en-US"/>
              <a:t>, P., Hughes, M., &amp; </a:t>
            </a:r>
            <a:r>
              <a:rPr lang="en-US" err="1"/>
              <a:t>Dancs</a:t>
            </a:r>
            <a:r>
              <a:rPr lang="en-US"/>
              <a:t>, H. (2009). Performance indicators that distinguish winning and losing teams in basketball. International Journal of Performance Analysis in Sport, 9(1), 60-66.</a:t>
            </a:r>
            <a:endParaRPr lang="en-US">
              <a:cs typeface="Calibri"/>
            </a:endParaRPr>
          </a:p>
          <a:p>
            <a:r>
              <a:rPr lang="en-US">
                <a:cs typeface="Calibri"/>
              </a:rPr>
              <a:t>Hofler, R. A., &amp; Payne, J. E. (1997). Measuring efficiency in the national basketball association. Economics letters, 55(2), 293-299.</a:t>
            </a:r>
            <a:endParaRPr lang="en-US">
              <a:ea typeface="+mn-lt"/>
              <a:cs typeface="+mn-lt"/>
            </a:endParaRPr>
          </a:p>
          <a:p>
            <a:r>
              <a:rPr lang="en-US" err="1"/>
              <a:t>Hojka</a:t>
            </a:r>
            <a:r>
              <a:rPr lang="en-US"/>
              <a:t>, V., Stastny, P., Rehak, T., </a:t>
            </a:r>
            <a:r>
              <a:rPr lang="en-US" err="1"/>
              <a:t>Gołas</a:t>
            </a:r>
            <a:r>
              <a:rPr lang="en-US"/>
              <a:t>, A., </a:t>
            </a:r>
            <a:r>
              <a:rPr lang="en-US" err="1"/>
              <a:t>Mostowik</a:t>
            </a:r>
            <a:r>
              <a:rPr lang="en-US"/>
              <a:t>, A., </a:t>
            </a:r>
            <a:r>
              <a:rPr lang="en-US" err="1"/>
              <a:t>Zawart</a:t>
            </a:r>
            <a:r>
              <a:rPr lang="en-US"/>
              <a:t>, M., &amp; </a:t>
            </a:r>
            <a:r>
              <a:rPr lang="en-US" err="1"/>
              <a:t>Musálek</a:t>
            </a:r>
            <a:r>
              <a:rPr lang="en-US"/>
              <a:t>, M. (2016). A systematic review of the main factors that determine agility in sport using structural equation modeling. Journal of human kinetics, 52, 115–123. https://doi.org/10.1515/hukin-2015-0199​</a:t>
            </a:r>
            <a:endParaRPr lang="en-US">
              <a:cs typeface="Calibri"/>
            </a:endParaRPr>
          </a:p>
          <a:p>
            <a:r>
              <a:rPr lang="en-US" err="1">
                <a:ea typeface="+mn-lt"/>
                <a:cs typeface="+mn-lt"/>
              </a:rPr>
              <a:t>Kelepouris</a:t>
            </a:r>
            <a:r>
              <a:rPr lang="en-US">
                <a:ea typeface="+mn-lt"/>
                <a:cs typeface="+mn-lt"/>
              </a:rPr>
              <a:t>, I. (2018). NBA Team Game Stats from 2014 to 2018. Retrieved from </a:t>
            </a:r>
            <a:r>
              <a:rPr lang="en-US">
                <a:ea typeface="+mn-lt"/>
                <a:cs typeface="+mn-lt"/>
                <a:hlinkClick r:id="rId3"/>
              </a:rPr>
              <a:t>https://www.kaggle.com/ionaskel/nba-games-stats-from-2014-to-2018</a:t>
            </a:r>
            <a:endParaRPr lang="en-US">
              <a:ea typeface="+mn-lt"/>
              <a:cs typeface="+mn-lt"/>
            </a:endParaRPr>
          </a:p>
          <a:p>
            <a:r>
              <a:rPr lang="en-US">
                <a:cs typeface="Calibri"/>
              </a:rPr>
              <a:t>Oliver, D. (2005). What wins basketball games, a review of „Basketball on paper: Rules and tools for performance analysis”. </a:t>
            </a:r>
            <a:r>
              <a:rPr lang="en-US" err="1">
                <a:cs typeface="Calibri"/>
              </a:rPr>
              <a:t>Polomac</a:t>
            </a:r>
            <a:r>
              <a:rPr lang="en-US">
                <a:cs typeface="Calibri"/>
              </a:rPr>
              <a:t> Books, 26-85.</a:t>
            </a:r>
            <a:endParaRPr lang="en-US"/>
          </a:p>
          <a:p>
            <a:r>
              <a:rPr lang="en-US" err="1"/>
              <a:t>Mikołajec</a:t>
            </a:r>
            <a:r>
              <a:rPr lang="en-US"/>
              <a:t>, K., </a:t>
            </a:r>
            <a:r>
              <a:rPr lang="en-US" err="1"/>
              <a:t>Maszczyk</a:t>
            </a:r>
            <a:r>
              <a:rPr lang="en-US"/>
              <a:t>, A., &amp; </a:t>
            </a:r>
            <a:r>
              <a:rPr lang="en-US" err="1"/>
              <a:t>Zając</a:t>
            </a:r>
            <a:r>
              <a:rPr lang="en-US"/>
              <a:t>, T. (2013). Game Indicators Determining Sports Performance in the NBA. Journal of human kinetics, 37, 145–151.</a:t>
            </a:r>
            <a:endParaRPr lang="en-US">
              <a:cs typeface="Calibri"/>
            </a:endParaRPr>
          </a:p>
          <a:p>
            <a:r>
              <a:rPr lang="en-US">
                <a:ea typeface="+mn-lt"/>
                <a:cs typeface="+mn-lt"/>
              </a:rPr>
              <a:t>Sampaio, J., &amp; </a:t>
            </a:r>
            <a:r>
              <a:rPr lang="en-US" err="1">
                <a:ea typeface="+mn-lt"/>
                <a:cs typeface="+mn-lt"/>
              </a:rPr>
              <a:t>Janeira</a:t>
            </a:r>
            <a:r>
              <a:rPr lang="en-US">
                <a:ea typeface="+mn-lt"/>
                <a:cs typeface="+mn-lt"/>
              </a:rPr>
              <a:t>, M. (2003). Statistical analyses of basketball team performance: understanding teams’ wins and losses according to a different index of ball possessions. International Journal of Performance Analysis in Sport, 3(1), 40-49.</a:t>
            </a:r>
          </a:p>
        </p:txBody>
      </p:sp>
    </p:spTree>
    <p:extLst>
      <p:ext uri="{BB962C8B-B14F-4D97-AF65-F5344CB8AC3E}">
        <p14:creationId xmlns:p14="http://schemas.microsoft.com/office/powerpoint/2010/main" val="3118265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Recorded Sound">
            <a:hlinkClick r:id="" action="ppaction://media"/>
            <a:extLst>
              <a:ext uri="{FF2B5EF4-FFF2-40B4-BE49-F238E27FC236}">
                <a16:creationId xmlns:a16="http://schemas.microsoft.com/office/drawing/2014/main" id="{F34815C0-52B8-4E4F-B31C-B3626A9E6309}"/>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161366" y="301165"/>
            <a:ext cx="1048219" cy="1048219"/>
          </a:xfrm>
          <a:prstGeom prst="rect">
            <a:avLst/>
          </a:prstGeom>
        </p:spPr>
      </p:pic>
      <p:sp>
        <p:nvSpPr>
          <p:cNvPr id="2" name="Title 1">
            <a:extLst>
              <a:ext uri="{FF2B5EF4-FFF2-40B4-BE49-F238E27FC236}">
                <a16:creationId xmlns:a16="http://schemas.microsoft.com/office/drawing/2014/main" id="{F30268B6-36B7-8249-93BC-EA5C97D86CC9}"/>
              </a:ext>
            </a:extLst>
          </p:cNvPr>
          <p:cNvSpPr>
            <a:spLocks noGrp="1"/>
          </p:cNvSpPr>
          <p:nvPr>
            <p:ph type="title"/>
          </p:nvPr>
        </p:nvSpPr>
        <p:spPr>
          <a:xfrm>
            <a:off x="838200" y="157164"/>
            <a:ext cx="10515600" cy="857250"/>
          </a:xfrm>
        </p:spPr>
        <p:txBody>
          <a:bodyPr>
            <a:normAutofit/>
          </a:bodyPr>
          <a:lstStyle/>
          <a:p>
            <a:r>
              <a:rPr lang="en-US" b="1"/>
              <a:t>Part 1: Introduction (Background)</a:t>
            </a:r>
          </a:p>
        </p:txBody>
      </p:sp>
      <p:graphicFrame>
        <p:nvGraphicFramePr>
          <p:cNvPr id="5" name="Content Placeholder 2">
            <a:extLst>
              <a:ext uri="{FF2B5EF4-FFF2-40B4-BE49-F238E27FC236}">
                <a16:creationId xmlns:a16="http://schemas.microsoft.com/office/drawing/2014/main" id="{1903A1CF-863D-4281-8623-AD1A2A24722F}"/>
              </a:ext>
            </a:extLst>
          </p:cNvPr>
          <p:cNvGraphicFramePr>
            <a:graphicFrameLocks noGrp="1"/>
          </p:cNvGraphicFramePr>
          <p:nvPr>
            <p:ph idx="1"/>
            <p:extLst>
              <p:ext uri="{D42A27DB-BD31-4B8C-83A1-F6EECF244321}">
                <p14:modId xmlns:p14="http://schemas.microsoft.com/office/powerpoint/2010/main" val="929312405"/>
              </p:ext>
            </p:extLst>
          </p:nvPr>
        </p:nvGraphicFramePr>
        <p:xfrm>
          <a:off x="471489" y="1014414"/>
          <a:ext cx="11229974" cy="568642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ustDataLst>
      <p:tags r:id="rId1"/>
    </p:custDataLst>
    <p:extLst>
      <p:ext uri="{BB962C8B-B14F-4D97-AF65-F5344CB8AC3E}">
        <p14:creationId xmlns:p14="http://schemas.microsoft.com/office/powerpoint/2010/main" val="1598868184"/>
      </p:ext>
    </p:extLst>
  </p:cSld>
  <p:clrMapOvr>
    <a:masterClrMapping/>
  </p:clrMapOvr>
  <mc:AlternateContent xmlns:mc="http://schemas.openxmlformats.org/markup-compatibility/2006" xmlns:p14="http://schemas.microsoft.com/office/powerpoint/2010/main">
    <mc:Choice Requires="p14">
      <p:transition spd="slow" p14:dur="2000" advClick="0" advTm="100000"/>
    </mc:Choice>
    <mc:Fallback xmlns="">
      <p:transition spd="slow" advClick="0" advTm="100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86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E180D4A7-C9FB-4DFB-919C-405C955672EB}">
      <p14:showEvtLst xmlns:p14="http://schemas.microsoft.com/office/powerpoint/2010/main">
        <p14:playEvt time="5146" objId="6"/>
        <p14:pauseEvt time="14904" objId="6"/>
        <p14:stopEvt time="21557" objId="6"/>
      </p14:showEvtLst>
    </p:ext>
  </p:extLs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25B31F-ED5B-AD4A-85DF-DBEC63684776}"/>
              </a:ext>
            </a:extLst>
          </p:cNvPr>
          <p:cNvSpPr>
            <a:spLocks noGrp="1"/>
          </p:cNvSpPr>
          <p:nvPr>
            <p:ph type="title"/>
          </p:nvPr>
        </p:nvSpPr>
        <p:spPr>
          <a:xfrm>
            <a:off x="1254357" y="337278"/>
            <a:ext cx="7474172" cy="1325563"/>
          </a:xfrm>
        </p:spPr>
        <p:txBody>
          <a:bodyPr>
            <a:normAutofit/>
          </a:bodyPr>
          <a:lstStyle/>
          <a:p>
            <a:r>
              <a:rPr lang="en-US" b="1"/>
              <a:t>Data Source</a:t>
            </a:r>
          </a:p>
        </p:txBody>
      </p:sp>
      <p:sp>
        <p:nvSpPr>
          <p:cNvPr id="3" name="Content Placeholder 2">
            <a:extLst>
              <a:ext uri="{FF2B5EF4-FFF2-40B4-BE49-F238E27FC236}">
                <a16:creationId xmlns:a16="http://schemas.microsoft.com/office/drawing/2014/main" id="{C13ADAC3-2138-C843-84CF-318438B51F3D}"/>
              </a:ext>
            </a:extLst>
          </p:cNvPr>
          <p:cNvSpPr>
            <a:spLocks noGrp="1"/>
          </p:cNvSpPr>
          <p:nvPr>
            <p:ph idx="1"/>
          </p:nvPr>
        </p:nvSpPr>
        <p:spPr>
          <a:xfrm>
            <a:off x="1136429" y="2278173"/>
            <a:ext cx="7474171" cy="3450613"/>
          </a:xfrm>
        </p:spPr>
        <p:txBody>
          <a:bodyPr anchor="ctr">
            <a:normAutofit fontScale="92500" lnSpcReduction="10000"/>
          </a:bodyPr>
          <a:lstStyle/>
          <a:p>
            <a:r>
              <a:rPr lang="en-US" sz="2200" dirty="0"/>
              <a:t>We analyzed data from </a:t>
            </a:r>
            <a:r>
              <a:rPr lang="en-US" sz="2200" dirty="0" err="1"/>
              <a:t>Kaggle.com</a:t>
            </a:r>
            <a:r>
              <a:rPr lang="en-US" sz="2200" dirty="0"/>
              <a:t> in order to answer the research question.</a:t>
            </a:r>
          </a:p>
          <a:p>
            <a:r>
              <a:rPr lang="en-US" sz="2200" dirty="0"/>
              <a:t>Please click on the link below To access the data: </a:t>
            </a:r>
            <a:endParaRPr lang="en-US" sz="2200" dirty="0">
              <a:cs typeface="Calibri"/>
            </a:endParaRPr>
          </a:p>
          <a:p>
            <a:r>
              <a:rPr lang="en-US" sz="2200" u="sng" dirty="0">
                <a:hlinkClick r:id="rId6"/>
              </a:rPr>
              <a:t>https://www.kaggle.com/ionaskel/nba-games-stats-from-2014-to-2018</a:t>
            </a:r>
            <a:endParaRPr lang="en-US" sz="2200" u="sng" dirty="0"/>
          </a:p>
          <a:p>
            <a:r>
              <a:rPr lang="en-US" sz="2200" dirty="0"/>
              <a:t>Navigate to </a:t>
            </a:r>
            <a:r>
              <a:rPr lang="en-US" sz="2200" dirty="0" err="1"/>
              <a:t>nba.games.stats.csv</a:t>
            </a:r>
            <a:r>
              <a:rPr lang="en-US" sz="2200" dirty="0"/>
              <a:t> on this page and click the “download” button.</a:t>
            </a:r>
            <a:endParaRPr lang="en-US" sz="2200" dirty="0">
              <a:cs typeface="Calibri"/>
            </a:endParaRPr>
          </a:p>
          <a:p>
            <a:r>
              <a:rPr lang="en-US" sz="2200" dirty="0"/>
              <a:t>Reference article used:</a:t>
            </a:r>
            <a:endParaRPr lang="en-US" sz="2200" dirty="0">
              <a:cs typeface="Calibri"/>
            </a:endParaRPr>
          </a:p>
          <a:p>
            <a:pPr marL="0" indent="0">
              <a:buNone/>
            </a:pPr>
            <a:r>
              <a:rPr lang="en-US" sz="2200" dirty="0"/>
              <a:t> </a:t>
            </a:r>
            <a:r>
              <a:rPr lang="en-US" sz="2200" dirty="0" err="1">
                <a:ea typeface="+mn-lt"/>
                <a:cs typeface="+mn-lt"/>
              </a:rPr>
              <a:t>Mikołajec</a:t>
            </a:r>
            <a:r>
              <a:rPr lang="en-US" sz="2200" dirty="0">
                <a:ea typeface="+mn-lt"/>
                <a:cs typeface="+mn-lt"/>
              </a:rPr>
              <a:t>, K., </a:t>
            </a:r>
            <a:r>
              <a:rPr lang="en-US" sz="2200" dirty="0" err="1">
                <a:ea typeface="+mn-lt"/>
                <a:cs typeface="+mn-lt"/>
              </a:rPr>
              <a:t>Maszczyk</a:t>
            </a:r>
            <a:r>
              <a:rPr lang="en-US" sz="2200" dirty="0">
                <a:ea typeface="+mn-lt"/>
                <a:cs typeface="+mn-lt"/>
              </a:rPr>
              <a:t>, A., &amp; </a:t>
            </a:r>
            <a:r>
              <a:rPr lang="en-US" sz="2200" dirty="0" err="1">
                <a:ea typeface="+mn-lt"/>
                <a:cs typeface="+mn-lt"/>
              </a:rPr>
              <a:t>Zając</a:t>
            </a:r>
            <a:r>
              <a:rPr lang="en-US" sz="2200" dirty="0">
                <a:ea typeface="+mn-lt"/>
                <a:cs typeface="+mn-lt"/>
              </a:rPr>
              <a:t>, T. (2013). Game Indicators Determining Sports Performance in the NBA. Journal of human kinetics, 37, 145–151. </a:t>
            </a:r>
            <a:endParaRPr lang="en-US" dirty="0">
              <a:cs typeface="Calibri" panose="020F0502020204030204"/>
            </a:endParaRPr>
          </a:p>
          <a:p>
            <a:endParaRPr lang="en-US" sz="2200" dirty="0">
              <a:cs typeface="Calibri"/>
            </a:endParaRPr>
          </a:p>
        </p:txBody>
      </p:sp>
      <p:pic>
        <p:nvPicPr>
          <p:cNvPr id="7" name="Graphic 6" descr="Footer">
            <a:extLst>
              <a:ext uri="{FF2B5EF4-FFF2-40B4-BE49-F238E27FC236}">
                <a16:creationId xmlns:a16="http://schemas.microsoft.com/office/drawing/2014/main" id="{F71B52DE-D735-408C-B66B-05281C4A931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413987" y="2857501"/>
            <a:ext cx="1142998" cy="1142998"/>
          </a:xfrm>
          <a:prstGeom prst="rect">
            <a:avLst/>
          </a:prstGeom>
        </p:spPr>
      </p:pic>
      <p:pic>
        <p:nvPicPr>
          <p:cNvPr id="8" name="Alabi_B_Slide4">
            <a:hlinkClick r:id="" action="ppaction://media"/>
            <a:extLst>
              <a:ext uri="{FF2B5EF4-FFF2-40B4-BE49-F238E27FC236}">
                <a16:creationId xmlns:a16="http://schemas.microsoft.com/office/drawing/2014/main" id="{41219FEC-C972-4517-BB4E-7AF45BD3BA12}"/>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48240" y="468594"/>
            <a:ext cx="791936" cy="791936"/>
          </a:xfrm>
          <a:prstGeom prst="rect">
            <a:avLst/>
          </a:prstGeom>
        </p:spPr>
      </p:pic>
    </p:spTree>
    <p:custDataLst>
      <p:tags r:id="rId1"/>
    </p:custDataLst>
    <p:extLst>
      <p:ext uri="{BB962C8B-B14F-4D97-AF65-F5344CB8AC3E}">
        <p14:creationId xmlns:p14="http://schemas.microsoft.com/office/powerpoint/2010/main" val="1563505780"/>
      </p:ext>
    </p:extLst>
  </p:cSld>
  <p:clrMapOvr>
    <a:masterClrMapping/>
  </p:clrMapOvr>
  <mc:AlternateContent xmlns:mc="http://schemas.openxmlformats.org/markup-compatibility/2006" xmlns:p14="http://schemas.microsoft.com/office/powerpoint/2010/main">
    <mc:Choice Requires="p14">
      <p:transition spd="slow" p14:dur="2000" advClick="0" advTm="25500"/>
    </mc:Choice>
    <mc:Fallback xmlns="">
      <p:transition spd="slow" advClick="0" advTm="25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457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p:ext uri="{E180D4A7-C9FB-4DFB-919C-405C955672EB}">
      <p14:showEvtLst xmlns:p14="http://schemas.microsoft.com/office/powerpoint/2010/main">
        <p14:playEvt time="3578" objId="8"/>
        <p14:pauseEvt time="6886" objId="8"/>
        <p14:stopEvt time="15816" objId="8"/>
      </p14:showEvtLst>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1659B-D7EC-A344-9FEF-E50BB9D93AA4}"/>
              </a:ext>
            </a:extLst>
          </p:cNvPr>
          <p:cNvSpPr>
            <a:spLocks noGrp="1"/>
          </p:cNvSpPr>
          <p:nvPr>
            <p:ph type="title"/>
          </p:nvPr>
        </p:nvSpPr>
        <p:spPr>
          <a:xfrm>
            <a:off x="838200" y="18255"/>
            <a:ext cx="10515600" cy="1325563"/>
          </a:xfrm>
        </p:spPr>
        <p:txBody>
          <a:bodyPr>
            <a:normAutofit/>
          </a:bodyPr>
          <a:lstStyle/>
          <a:p>
            <a:pPr algn="ctr"/>
            <a:r>
              <a:rPr lang="en-US" b="1"/>
              <a:t>Research Question</a:t>
            </a:r>
          </a:p>
        </p:txBody>
      </p:sp>
      <p:graphicFrame>
        <p:nvGraphicFramePr>
          <p:cNvPr id="5" name="Content Placeholder 2">
            <a:extLst>
              <a:ext uri="{FF2B5EF4-FFF2-40B4-BE49-F238E27FC236}">
                <a16:creationId xmlns:a16="http://schemas.microsoft.com/office/drawing/2014/main" id="{F3EE73C0-5629-4D19-AB83-2DD8EC1592B1}"/>
              </a:ext>
            </a:extLst>
          </p:cNvPr>
          <p:cNvGraphicFramePr>
            <a:graphicFrameLocks noGrp="1"/>
          </p:cNvGraphicFramePr>
          <p:nvPr>
            <p:ph idx="1"/>
            <p:extLst>
              <p:ext uri="{D42A27DB-BD31-4B8C-83A1-F6EECF244321}">
                <p14:modId xmlns:p14="http://schemas.microsoft.com/office/powerpoint/2010/main" val="2483906250"/>
              </p:ext>
            </p:extLst>
          </p:nvPr>
        </p:nvGraphicFramePr>
        <p:xfrm>
          <a:off x="838200" y="1428750"/>
          <a:ext cx="10515600" cy="474821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pic>
        <p:nvPicPr>
          <p:cNvPr id="4" name="RQ" descr="RQ">
            <a:hlinkClick r:id="" action="ppaction://media"/>
            <a:extLst>
              <a:ext uri="{FF2B5EF4-FFF2-40B4-BE49-F238E27FC236}">
                <a16:creationId xmlns:a16="http://schemas.microsoft.com/office/drawing/2014/main" id="{F86DCF0A-4BDE-5F46-B6E1-E2DB5CCC8D13}"/>
              </a:ext>
            </a:extLst>
          </p:cNvPr>
          <p:cNvPicPr>
            <a:picLocks noChangeAspect="1"/>
          </p:cNvPicPr>
          <p:nvPr>
            <a:audioFile r:link="rId3"/>
            <p:extLst>
              <p:ext uri="{DAA4B4D4-6D71-4841-9C94-3DE7FCFB9230}">
                <p14:media xmlns:p14="http://schemas.microsoft.com/office/powerpoint/2010/main" r:embed="rId2"/>
              </p:ext>
            </p:extLst>
          </p:nvPr>
        </p:nvPicPr>
        <p:blipFill>
          <a:blip r:embed="rId11"/>
          <a:stretch>
            <a:fillRect/>
          </a:stretch>
        </p:blipFill>
        <p:spPr>
          <a:xfrm>
            <a:off x="11353800" y="414223"/>
            <a:ext cx="812800" cy="812800"/>
          </a:xfrm>
          <a:prstGeom prst="rect">
            <a:avLst/>
          </a:prstGeom>
        </p:spPr>
      </p:pic>
    </p:spTree>
    <p:custDataLst>
      <p:tags r:id="rId1"/>
    </p:custDataLst>
    <p:extLst>
      <p:ext uri="{BB962C8B-B14F-4D97-AF65-F5344CB8AC3E}">
        <p14:creationId xmlns:p14="http://schemas.microsoft.com/office/powerpoint/2010/main" val="3559943143"/>
      </p:ext>
    </p:extLst>
  </p:cSld>
  <p:clrMapOvr>
    <a:masterClrMapping/>
  </p:clrMapOvr>
  <mc:AlternateContent xmlns:mc="http://schemas.openxmlformats.org/markup-compatibility/2006" xmlns:p14="http://schemas.microsoft.com/office/powerpoint/2010/main">
    <mc:Choice Requires="p14">
      <p:transition spd="slow" p14:dur="2000" advClick="0" advTm="32000"/>
    </mc:Choice>
    <mc:Fallback xmlns="">
      <p:transition spd="slow" advClick="0" advTm="3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187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F5E71-3E09-3742-BE12-EFA2605FA0E4}"/>
              </a:ext>
            </a:extLst>
          </p:cNvPr>
          <p:cNvSpPr>
            <a:spLocks noGrp="1"/>
          </p:cNvSpPr>
          <p:nvPr>
            <p:ph type="title"/>
          </p:nvPr>
        </p:nvSpPr>
        <p:spPr>
          <a:xfrm>
            <a:off x="838199" y="291090"/>
            <a:ext cx="10515599" cy="932688"/>
          </a:xfrm>
        </p:spPr>
        <p:txBody>
          <a:bodyPr vert="horz" lIns="91440" tIns="45720" rIns="91440" bIns="45720" rtlCol="0" anchor="b">
            <a:normAutofit/>
          </a:bodyPr>
          <a:lstStyle/>
          <a:p>
            <a:pPr algn="ctr"/>
            <a:r>
              <a:rPr lang="en-US" sz="4800" kern="1200">
                <a:solidFill>
                  <a:schemeClr val="tx1"/>
                </a:solidFill>
                <a:latin typeface="+mj-lt"/>
                <a:ea typeface="+mj-ea"/>
                <a:cs typeface="+mj-cs"/>
              </a:rPr>
              <a:t>Dataset characteristic </a:t>
            </a:r>
          </a:p>
        </p:txBody>
      </p:sp>
      <p:graphicFrame>
        <p:nvGraphicFramePr>
          <p:cNvPr id="20" name="Content Placeholder 3">
            <a:extLst>
              <a:ext uri="{FF2B5EF4-FFF2-40B4-BE49-F238E27FC236}">
                <a16:creationId xmlns:a16="http://schemas.microsoft.com/office/drawing/2014/main" id="{7455F0E6-06DF-854F-8F6F-DAA0B0673AF9}"/>
              </a:ext>
            </a:extLst>
          </p:cNvPr>
          <p:cNvGraphicFramePr>
            <a:graphicFrameLocks/>
          </p:cNvGraphicFramePr>
          <p:nvPr>
            <p:extLst>
              <p:ext uri="{D42A27DB-BD31-4B8C-83A1-F6EECF244321}">
                <p14:modId xmlns:p14="http://schemas.microsoft.com/office/powerpoint/2010/main" val="1360481969"/>
              </p:ext>
            </p:extLst>
          </p:nvPr>
        </p:nvGraphicFramePr>
        <p:xfrm>
          <a:off x="838200" y="2041482"/>
          <a:ext cx="10515600" cy="4085388"/>
        </p:xfrm>
        <a:graphic>
          <a:graphicData uri="http://schemas.openxmlformats.org/drawingml/2006/table">
            <a:tbl>
              <a:tblPr firstRow="1" firstCol="1" bandRow="1">
                <a:tableStyleId>{5C22544A-7EE6-4342-B048-85BDC9FD1C3A}</a:tableStyleId>
              </a:tblPr>
              <a:tblGrid>
                <a:gridCol w="2185172">
                  <a:extLst>
                    <a:ext uri="{9D8B030D-6E8A-4147-A177-3AD203B41FA5}">
                      <a16:colId xmlns:a16="http://schemas.microsoft.com/office/drawing/2014/main" val="81661184"/>
                    </a:ext>
                  </a:extLst>
                </a:gridCol>
                <a:gridCol w="4462635">
                  <a:extLst>
                    <a:ext uri="{9D8B030D-6E8A-4147-A177-3AD203B41FA5}">
                      <a16:colId xmlns:a16="http://schemas.microsoft.com/office/drawing/2014/main" val="562492079"/>
                    </a:ext>
                  </a:extLst>
                </a:gridCol>
                <a:gridCol w="1653571">
                  <a:extLst>
                    <a:ext uri="{9D8B030D-6E8A-4147-A177-3AD203B41FA5}">
                      <a16:colId xmlns:a16="http://schemas.microsoft.com/office/drawing/2014/main" val="2614450122"/>
                    </a:ext>
                  </a:extLst>
                </a:gridCol>
                <a:gridCol w="2214222">
                  <a:extLst>
                    <a:ext uri="{9D8B030D-6E8A-4147-A177-3AD203B41FA5}">
                      <a16:colId xmlns:a16="http://schemas.microsoft.com/office/drawing/2014/main" val="2901235712"/>
                    </a:ext>
                  </a:extLst>
                </a:gridCol>
              </a:tblGrid>
              <a:tr h="453932">
                <a:tc>
                  <a:txBody>
                    <a:bodyPr/>
                    <a:lstStyle/>
                    <a:p>
                      <a:pPr marL="0" marR="0">
                        <a:lnSpc>
                          <a:spcPct val="200000"/>
                        </a:lnSpc>
                        <a:spcBef>
                          <a:spcPts val="0"/>
                        </a:spcBef>
                        <a:spcAft>
                          <a:spcPts val="0"/>
                        </a:spcAft>
                      </a:pPr>
                      <a:r>
                        <a:rPr lang="en-US" sz="1600">
                          <a:effectLst/>
                        </a:rPr>
                        <a:t>Variable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Description</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Range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Variable Type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extLst>
                  <a:ext uri="{0D108BD9-81ED-4DB2-BD59-A6C34878D82A}">
                    <a16:rowId xmlns:a16="http://schemas.microsoft.com/office/drawing/2014/main" val="127661888"/>
                  </a:ext>
                </a:extLst>
              </a:tr>
              <a:tr h="453932">
                <a:tc>
                  <a:txBody>
                    <a:bodyPr/>
                    <a:lstStyle/>
                    <a:p>
                      <a:pPr marL="0" marR="0">
                        <a:lnSpc>
                          <a:spcPct val="200000"/>
                        </a:lnSpc>
                        <a:spcBef>
                          <a:spcPts val="0"/>
                        </a:spcBef>
                        <a:spcAft>
                          <a:spcPts val="0"/>
                        </a:spcAft>
                      </a:pPr>
                      <a:r>
                        <a:rPr lang="en-US" sz="1600">
                          <a:effectLst/>
                        </a:rPr>
                        <a:t>X3PointShots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Percentage of 3-point shots made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gn="ctr">
                        <a:lnSpc>
                          <a:spcPct val="200000"/>
                        </a:lnSpc>
                        <a:spcBef>
                          <a:spcPts val="0"/>
                        </a:spcBef>
                        <a:spcAft>
                          <a:spcPts val="0"/>
                        </a:spcAft>
                      </a:pPr>
                      <a:r>
                        <a:rPr lang="en-US" sz="1600">
                          <a:effectLst/>
                        </a:rPr>
                        <a:t>(0, 0.75)</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Continuous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extLst>
                  <a:ext uri="{0D108BD9-81ED-4DB2-BD59-A6C34878D82A}">
                    <a16:rowId xmlns:a16="http://schemas.microsoft.com/office/drawing/2014/main" val="3997898108"/>
                  </a:ext>
                </a:extLst>
              </a:tr>
              <a:tr h="453932">
                <a:tc>
                  <a:txBody>
                    <a:bodyPr/>
                    <a:lstStyle/>
                    <a:p>
                      <a:pPr marL="0" marR="0">
                        <a:lnSpc>
                          <a:spcPct val="200000"/>
                        </a:lnSpc>
                        <a:spcBef>
                          <a:spcPts val="0"/>
                        </a:spcBef>
                        <a:spcAft>
                          <a:spcPts val="0"/>
                        </a:spcAft>
                      </a:pPr>
                      <a:r>
                        <a:rPr lang="en-US" sz="1600">
                          <a:effectLst/>
                        </a:rPr>
                        <a:t>FieldGoals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Percentage of field goals made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gn="ctr">
                        <a:lnSpc>
                          <a:spcPct val="200000"/>
                        </a:lnSpc>
                        <a:spcBef>
                          <a:spcPts val="0"/>
                        </a:spcBef>
                        <a:spcAft>
                          <a:spcPts val="0"/>
                        </a:spcAft>
                      </a:pPr>
                      <a:r>
                        <a:rPr lang="en-US" sz="1600">
                          <a:effectLst/>
                        </a:rPr>
                        <a:t>(19, 58)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Continuous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extLst>
                  <a:ext uri="{0D108BD9-81ED-4DB2-BD59-A6C34878D82A}">
                    <a16:rowId xmlns:a16="http://schemas.microsoft.com/office/drawing/2014/main" val="1072449053"/>
                  </a:ext>
                </a:extLst>
              </a:tr>
              <a:tr h="453932">
                <a:tc>
                  <a:txBody>
                    <a:bodyPr/>
                    <a:lstStyle/>
                    <a:p>
                      <a:pPr marL="0" marR="0">
                        <a:lnSpc>
                          <a:spcPct val="200000"/>
                        </a:lnSpc>
                        <a:spcBef>
                          <a:spcPts val="0"/>
                        </a:spcBef>
                        <a:spcAft>
                          <a:spcPts val="0"/>
                        </a:spcAft>
                      </a:pPr>
                      <a:r>
                        <a:rPr lang="en-US" sz="1600">
                          <a:effectLst/>
                        </a:rPr>
                        <a:t>Assists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Number of assists  </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gn="ctr">
                        <a:lnSpc>
                          <a:spcPct val="200000"/>
                        </a:lnSpc>
                        <a:spcBef>
                          <a:spcPts val="0"/>
                        </a:spcBef>
                        <a:spcAft>
                          <a:spcPts val="0"/>
                        </a:spcAft>
                      </a:pPr>
                      <a:r>
                        <a:rPr lang="en-US" sz="1600">
                          <a:effectLst/>
                        </a:rPr>
                        <a:t>(6, 47)</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Discrete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extLst>
                  <a:ext uri="{0D108BD9-81ED-4DB2-BD59-A6C34878D82A}">
                    <a16:rowId xmlns:a16="http://schemas.microsoft.com/office/drawing/2014/main" val="3717836969"/>
                  </a:ext>
                </a:extLst>
              </a:tr>
              <a:tr h="453932">
                <a:tc>
                  <a:txBody>
                    <a:bodyPr/>
                    <a:lstStyle/>
                    <a:p>
                      <a:pPr marL="0" marR="0">
                        <a:lnSpc>
                          <a:spcPct val="200000"/>
                        </a:lnSpc>
                        <a:spcBef>
                          <a:spcPts val="0"/>
                        </a:spcBef>
                        <a:spcAft>
                          <a:spcPts val="0"/>
                        </a:spcAft>
                      </a:pPr>
                      <a:r>
                        <a:rPr lang="en-US" sz="1600">
                          <a:effectLst/>
                        </a:rPr>
                        <a:t>Rebounds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Number of rebounds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gn="ctr">
                        <a:lnSpc>
                          <a:spcPct val="200000"/>
                        </a:lnSpc>
                        <a:spcBef>
                          <a:spcPts val="0"/>
                        </a:spcBef>
                        <a:spcAft>
                          <a:spcPts val="0"/>
                        </a:spcAft>
                      </a:pPr>
                      <a:r>
                        <a:rPr lang="en-US" sz="1600">
                          <a:effectLst/>
                        </a:rPr>
                        <a:t>(19, 58)</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Discrete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extLst>
                  <a:ext uri="{0D108BD9-81ED-4DB2-BD59-A6C34878D82A}">
                    <a16:rowId xmlns:a16="http://schemas.microsoft.com/office/drawing/2014/main" val="2321863746"/>
                  </a:ext>
                </a:extLst>
              </a:tr>
              <a:tr h="453932">
                <a:tc>
                  <a:txBody>
                    <a:bodyPr/>
                    <a:lstStyle/>
                    <a:p>
                      <a:pPr marL="0" marR="0">
                        <a:lnSpc>
                          <a:spcPct val="200000"/>
                        </a:lnSpc>
                        <a:spcBef>
                          <a:spcPts val="0"/>
                        </a:spcBef>
                        <a:spcAft>
                          <a:spcPts val="0"/>
                        </a:spcAft>
                      </a:pPr>
                      <a:r>
                        <a:rPr lang="en-US" sz="1600">
                          <a:effectLst/>
                        </a:rPr>
                        <a:t>Turnovers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Number of turnovers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gn="ctr">
                        <a:lnSpc>
                          <a:spcPct val="200000"/>
                        </a:lnSpc>
                        <a:spcBef>
                          <a:spcPts val="0"/>
                        </a:spcBef>
                        <a:spcAft>
                          <a:spcPts val="0"/>
                        </a:spcAft>
                      </a:pPr>
                      <a:r>
                        <a:rPr lang="en-US" sz="1600">
                          <a:effectLst/>
                        </a:rPr>
                        <a:t>(2, 29)</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Discrete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extLst>
                  <a:ext uri="{0D108BD9-81ED-4DB2-BD59-A6C34878D82A}">
                    <a16:rowId xmlns:a16="http://schemas.microsoft.com/office/drawing/2014/main" val="4095854449"/>
                  </a:ext>
                </a:extLst>
              </a:tr>
              <a:tr h="453932">
                <a:tc>
                  <a:txBody>
                    <a:bodyPr/>
                    <a:lstStyle/>
                    <a:p>
                      <a:pPr marL="0" marR="0">
                        <a:lnSpc>
                          <a:spcPct val="200000"/>
                        </a:lnSpc>
                        <a:spcBef>
                          <a:spcPts val="0"/>
                        </a:spcBef>
                        <a:spcAft>
                          <a:spcPts val="0"/>
                        </a:spcAft>
                      </a:pPr>
                      <a:r>
                        <a:rPr lang="en-US" sz="1600">
                          <a:effectLst/>
                        </a:rPr>
                        <a:t>TotalFouls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Number of fouls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gn="ctr">
                        <a:lnSpc>
                          <a:spcPct val="200000"/>
                        </a:lnSpc>
                        <a:spcBef>
                          <a:spcPts val="0"/>
                        </a:spcBef>
                        <a:spcAft>
                          <a:spcPts val="0"/>
                        </a:spcAft>
                      </a:pPr>
                      <a:r>
                        <a:rPr lang="en-US" sz="1600">
                          <a:effectLst/>
                        </a:rPr>
                        <a:t>(7, 42)</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Discrete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extLst>
                  <a:ext uri="{0D108BD9-81ED-4DB2-BD59-A6C34878D82A}">
                    <a16:rowId xmlns:a16="http://schemas.microsoft.com/office/drawing/2014/main" val="2769996976"/>
                  </a:ext>
                </a:extLst>
              </a:tr>
              <a:tr h="453932">
                <a:tc>
                  <a:txBody>
                    <a:bodyPr/>
                    <a:lstStyle/>
                    <a:p>
                      <a:pPr marL="0" marR="0">
                        <a:lnSpc>
                          <a:spcPct val="200000"/>
                        </a:lnSpc>
                        <a:spcBef>
                          <a:spcPts val="0"/>
                        </a:spcBef>
                        <a:spcAft>
                          <a:spcPts val="0"/>
                        </a:spcAft>
                      </a:pPr>
                      <a:r>
                        <a:rPr lang="en-US" sz="1600">
                          <a:effectLst/>
                        </a:rPr>
                        <a:t>Steals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Number of steals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gn="ctr">
                        <a:lnSpc>
                          <a:spcPct val="200000"/>
                        </a:lnSpc>
                        <a:spcBef>
                          <a:spcPts val="0"/>
                        </a:spcBef>
                        <a:spcAft>
                          <a:spcPts val="0"/>
                        </a:spcAft>
                      </a:pPr>
                      <a:r>
                        <a:rPr lang="en-US" sz="1600">
                          <a:effectLst/>
                        </a:rPr>
                        <a:t>(0, 21)</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tc>
                  <a:txBody>
                    <a:bodyPr/>
                    <a:lstStyle/>
                    <a:p>
                      <a:pPr marL="0" marR="0">
                        <a:lnSpc>
                          <a:spcPct val="200000"/>
                        </a:lnSpc>
                        <a:spcBef>
                          <a:spcPts val="0"/>
                        </a:spcBef>
                        <a:spcAft>
                          <a:spcPts val="0"/>
                        </a:spcAft>
                      </a:pPr>
                      <a:r>
                        <a:rPr lang="en-US" sz="1600">
                          <a:effectLst/>
                        </a:rPr>
                        <a:t>Discrete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tc>
                <a:extLst>
                  <a:ext uri="{0D108BD9-81ED-4DB2-BD59-A6C34878D82A}">
                    <a16:rowId xmlns:a16="http://schemas.microsoft.com/office/drawing/2014/main" val="2269353165"/>
                  </a:ext>
                </a:extLst>
              </a:tr>
              <a:tr h="453932">
                <a:tc>
                  <a:txBody>
                    <a:bodyPr/>
                    <a:lstStyle/>
                    <a:p>
                      <a:pPr marL="0" marR="0">
                        <a:lnSpc>
                          <a:spcPct val="200000"/>
                        </a:lnSpc>
                        <a:spcBef>
                          <a:spcPts val="0"/>
                        </a:spcBef>
                        <a:spcAft>
                          <a:spcPts val="0"/>
                        </a:spcAft>
                      </a:pPr>
                      <a:r>
                        <a:rPr lang="en-US" sz="1600">
                          <a:effectLst/>
                        </a:rPr>
                        <a:t>TeamPoints</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solidFill>
                      <a:srgbClr val="FFC000"/>
                    </a:solidFill>
                  </a:tcPr>
                </a:tc>
                <a:tc>
                  <a:txBody>
                    <a:bodyPr/>
                    <a:lstStyle/>
                    <a:p>
                      <a:pPr marL="0" marR="0">
                        <a:lnSpc>
                          <a:spcPct val="200000"/>
                        </a:lnSpc>
                        <a:spcBef>
                          <a:spcPts val="0"/>
                        </a:spcBef>
                        <a:spcAft>
                          <a:spcPts val="0"/>
                        </a:spcAft>
                      </a:pPr>
                      <a:r>
                        <a:rPr lang="en-US" sz="1600">
                          <a:effectLst/>
                        </a:rPr>
                        <a:t>Total number of points scored</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solidFill>
                      <a:srgbClr val="FFC000"/>
                    </a:solidFill>
                  </a:tcPr>
                </a:tc>
                <a:tc>
                  <a:txBody>
                    <a:bodyPr/>
                    <a:lstStyle/>
                    <a:p>
                      <a:pPr marL="0" marR="0" algn="ctr">
                        <a:lnSpc>
                          <a:spcPct val="200000"/>
                        </a:lnSpc>
                        <a:spcBef>
                          <a:spcPts val="0"/>
                        </a:spcBef>
                        <a:spcAft>
                          <a:spcPts val="0"/>
                        </a:spcAft>
                      </a:pPr>
                      <a:r>
                        <a:rPr lang="en-US" sz="1600">
                          <a:effectLst/>
                        </a:rPr>
                        <a:t>(64, 149)</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solidFill>
                      <a:srgbClr val="FFC000"/>
                    </a:solidFill>
                  </a:tcPr>
                </a:tc>
                <a:tc>
                  <a:txBody>
                    <a:bodyPr/>
                    <a:lstStyle/>
                    <a:p>
                      <a:pPr marL="0" marR="0">
                        <a:lnSpc>
                          <a:spcPct val="200000"/>
                        </a:lnSpc>
                        <a:spcBef>
                          <a:spcPts val="0"/>
                        </a:spcBef>
                        <a:spcAft>
                          <a:spcPts val="0"/>
                        </a:spcAft>
                      </a:pPr>
                      <a:r>
                        <a:rPr lang="en-US" sz="1600">
                          <a:effectLst/>
                        </a:rPr>
                        <a:t>Discrete</a:t>
                      </a:r>
                      <a:endParaRPr lang="en-US" sz="1600">
                        <a:effectLst/>
                        <a:latin typeface="Calibri" panose="020F0502020204030204" pitchFamily="34" charset="0"/>
                        <a:ea typeface="Calibri" panose="020F0502020204030204" pitchFamily="34" charset="0"/>
                        <a:cs typeface="Arial" panose="020B0604020202020204" pitchFamily="34" charset="0"/>
                      </a:endParaRPr>
                    </a:p>
                  </a:txBody>
                  <a:tcPr marL="99682" marR="99682" marT="0" marB="0">
                    <a:solidFill>
                      <a:srgbClr val="FFC000"/>
                    </a:solidFill>
                  </a:tcPr>
                </a:tc>
                <a:extLst>
                  <a:ext uri="{0D108BD9-81ED-4DB2-BD59-A6C34878D82A}">
                    <a16:rowId xmlns:a16="http://schemas.microsoft.com/office/drawing/2014/main" val="742453743"/>
                  </a:ext>
                </a:extLst>
              </a:tr>
            </a:tbl>
          </a:graphicData>
        </a:graphic>
      </p:graphicFrame>
      <p:pic>
        <p:nvPicPr>
          <p:cNvPr id="23" name="DataSet" descr="DataSet">
            <a:hlinkClick r:id="" action="ppaction://media"/>
            <a:extLst>
              <a:ext uri="{FF2B5EF4-FFF2-40B4-BE49-F238E27FC236}">
                <a16:creationId xmlns:a16="http://schemas.microsoft.com/office/drawing/2014/main" id="{ED0BF46F-1EF6-A443-8946-3AC16555E90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379200" y="291090"/>
            <a:ext cx="812800" cy="812800"/>
          </a:xfrm>
          <a:prstGeom prst="rect">
            <a:avLst/>
          </a:prstGeom>
        </p:spPr>
      </p:pic>
    </p:spTree>
    <p:extLst>
      <p:ext uri="{BB962C8B-B14F-4D97-AF65-F5344CB8AC3E}">
        <p14:creationId xmlns:p14="http://schemas.microsoft.com/office/powerpoint/2010/main" val="3400313153"/>
      </p:ext>
    </p:extLst>
  </p:cSld>
  <p:clrMapOvr>
    <a:masterClrMapping/>
  </p:clrMapOvr>
  <mc:AlternateContent xmlns:mc="http://schemas.openxmlformats.org/markup-compatibility/2006" xmlns:p14="http://schemas.microsoft.com/office/powerpoint/2010/main">
    <mc:Choice Requires="p14">
      <p:transition spd="slow" p14:dur="2000" advClick="0" advTm="121000"/>
    </mc:Choice>
    <mc:Fallback xmlns="">
      <p:transition spd="slow" advClick="0" advTm="1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0832"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descr="A close up of text on a white background&#10;&#10;Description generated with very high confidence">
            <a:extLst>
              <a:ext uri="{FF2B5EF4-FFF2-40B4-BE49-F238E27FC236}">
                <a16:creationId xmlns:a16="http://schemas.microsoft.com/office/drawing/2014/main" id="{3727257B-0E3B-4973-A138-9AB31FA22E13}"/>
              </a:ext>
            </a:extLst>
          </p:cNvPr>
          <p:cNvPicPr>
            <a:picLocks noChangeAspect="1"/>
          </p:cNvPicPr>
          <p:nvPr/>
        </p:nvPicPr>
        <p:blipFill>
          <a:blip r:embed="rId4"/>
          <a:stretch>
            <a:fillRect/>
          </a:stretch>
        </p:blipFill>
        <p:spPr>
          <a:xfrm>
            <a:off x="227055" y="1006072"/>
            <a:ext cx="6035512" cy="5566570"/>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5978B068-C498-4045-8022-B83C9BC9C3DD}"/>
              </a:ext>
            </a:extLst>
          </p:cNvPr>
          <p:cNvPicPr>
            <a:picLocks noChangeAspect="1"/>
          </p:cNvPicPr>
          <p:nvPr/>
        </p:nvPicPr>
        <p:blipFill>
          <a:blip r:embed="rId5"/>
          <a:stretch>
            <a:fillRect/>
          </a:stretch>
        </p:blipFill>
        <p:spPr>
          <a:xfrm>
            <a:off x="6359872" y="1049077"/>
            <a:ext cx="5287398" cy="5259179"/>
          </a:xfrm>
          <a:prstGeom prst="rect">
            <a:avLst/>
          </a:prstGeom>
        </p:spPr>
      </p:pic>
      <p:sp>
        <p:nvSpPr>
          <p:cNvPr id="14" name="Title 1">
            <a:extLst>
              <a:ext uri="{FF2B5EF4-FFF2-40B4-BE49-F238E27FC236}">
                <a16:creationId xmlns:a16="http://schemas.microsoft.com/office/drawing/2014/main" id="{C356ECA7-73CE-489F-8DA5-F788F4762AAF}"/>
              </a:ext>
            </a:extLst>
          </p:cNvPr>
          <p:cNvSpPr>
            <a:spLocks noGrp="1"/>
          </p:cNvSpPr>
          <p:nvPr>
            <p:ph type="title"/>
          </p:nvPr>
        </p:nvSpPr>
        <p:spPr>
          <a:xfrm>
            <a:off x="225995" y="63005"/>
            <a:ext cx="12696158" cy="746192"/>
          </a:xfrm>
        </p:spPr>
        <p:txBody>
          <a:bodyPr>
            <a:normAutofit/>
          </a:bodyPr>
          <a:lstStyle/>
          <a:p>
            <a:r>
              <a:rPr lang="en-US" sz="2800"/>
              <a:t>Part 3: Preliminary analysis: </a:t>
            </a:r>
            <a:r>
              <a:rPr lang="en-US" sz="2800">
                <a:solidFill>
                  <a:schemeClr val="accent1"/>
                </a:solidFill>
                <a:ea typeface="+mj-lt"/>
                <a:cs typeface="+mj-lt"/>
              </a:rPr>
              <a:t>Boxplots</a:t>
            </a:r>
            <a:r>
              <a:rPr lang="en-US" sz="2800">
                <a:ea typeface="+mj-lt"/>
                <a:cs typeface="+mj-lt"/>
              </a:rPr>
              <a:t>, </a:t>
            </a:r>
            <a:r>
              <a:rPr lang="en-US" sz="2800">
                <a:solidFill>
                  <a:schemeClr val="accent1"/>
                </a:solidFill>
                <a:ea typeface="+mj-lt"/>
                <a:cs typeface="+mj-lt"/>
              </a:rPr>
              <a:t>Scatterplots </a:t>
            </a:r>
            <a:r>
              <a:rPr lang="en-US" sz="2800">
                <a:ea typeface="+mj-lt"/>
                <a:cs typeface="+mj-lt"/>
              </a:rPr>
              <a:t>and Histograms</a:t>
            </a:r>
            <a:endParaRPr lang="en-US" sz="2800"/>
          </a:p>
        </p:txBody>
      </p:sp>
      <p:pic>
        <p:nvPicPr>
          <p:cNvPr id="2" name="Recorded Sound" descr="Recorded Sound">
            <a:hlinkClick r:id="" action="ppaction://media"/>
            <a:extLst>
              <a:ext uri="{FF2B5EF4-FFF2-40B4-BE49-F238E27FC236}">
                <a16:creationId xmlns:a16="http://schemas.microsoft.com/office/drawing/2014/main" id="{E5246BC7-65C0-DA48-8795-51AE2CC369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9200" y="236277"/>
            <a:ext cx="812800" cy="812800"/>
          </a:xfrm>
          <a:prstGeom prst="rect">
            <a:avLst/>
          </a:prstGeom>
        </p:spPr>
      </p:pic>
    </p:spTree>
    <p:extLst>
      <p:ext uri="{BB962C8B-B14F-4D97-AF65-F5344CB8AC3E}">
        <p14:creationId xmlns:p14="http://schemas.microsoft.com/office/powerpoint/2010/main" val="1453915071"/>
      </p:ext>
    </p:extLst>
  </p:cSld>
  <p:clrMapOvr>
    <a:masterClrMapping/>
  </p:clrMapOvr>
  <mc:AlternateContent xmlns:mc="http://schemas.openxmlformats.org/markup-compatibility/2006" xmlns:p14="http://schemas.microsoft.com/office/powerpoint/2010/main">
    <mc:Choice Requires="p14">
      <p:transition spd="slow" p14:dur="2000" advClick="0" advTm="47000"/>
    </mc:Choice>
    <mc:Fallback xmlns="">
      <p:transition spd="slow" advClick="0" advTm="4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681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8" objId="2"/>
        <p14:stopEvt time="435" objId="2"/>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DF53C63-8621-490F-AE5D-5FB96BCD25E6}"/>
              </a:ext>
            </a:extLst>
          </p:cNvPr>
          <p:cNvSpPr txBox="1"/>
          <p:nvPr/>
        </p:nvSpPr>
        <p:spPr>
          <a:xfrm>
            <a:off x="302195" y="888349"/>
            <a:ext cx="44756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latin typeface="Calibri Light"/>
              <a:cs typeface="Calibri Light"/>
            </a:endParaRPr>
          </a:p>
        </p:txBody>
      </p:sp>
      <p:sp>
        <p:nvSpPr>
          <p:cNvPr id="16" name="TextBox 15">
            <a:extLst>
              <a:ext uri="{FF2B5EF4-FFF2-40B4-BE49-F238E27FC236}">
                <a16:creationId xmlns:a16="http://schemas.microsoft.com/office/drawing/2014/main" id="{87500E39-C8F8-4695-AB7B-690E5D479995}"/>
              </a:ext>
            </a:extLst>
          </p:cNvPr>
          <p:cNvSpPr txBox="1"/>
          <p:nvPr/>
        </p:nvSpPr>
        <p:spPr>
          <a:xfrm>
            <a:off x="224707" y="747539"/>
            <a:ext cx="429501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endParaRPr lang="en-US">
              <a:solidFill>
                <a:schemeClr val="accent1"/>
              </a:solidFill>
              <a:cs typeface="Calibri"/>
            </a:endParaRPr>
          </a:p>
        </p:txBody>
      </p:sp>
      <p:sp>
        <p:nvSpPr>
          <p:cNvPr id="18" name="Title 1">
            <a:extLst>
              <a:ext uri="{FF2B5EF4-FFF2-40B4-BE49-F238E27FC236}">
                <a16:creationId xmlns:a16="http://schemas.microsoft.com/office/drawing/2014/main" id="{A0FF89DE-AE51-4BFC-9005-E6A16D6E56DE}"/>
              </a:ext>
            </a:extLst>
          </p:cNvPr>
          <p:cNvSpPr>
            <a:spLocks noGrp="1"/>
          </p:cNvSpPr>
          <p:nvPr>
            <p:ph type="title"/>
          </p:nvPr>
        </p:nvSpPr>
        <p:spPr>
          <a:xfrm>
            <a:off x="225995" y="63005"/>
            <a:ext cx="12696158" cy="746192"/>
          </a:xfrm>
        </p:spPr>
        <p:txBody>
          <a:bodyPr>
            <a:normAutofit/>
          </a:bodyPr>
          <a:lstStyle/>
          <a:p>
            <a:r>
              <a:rPr lang="en-US" sz="2800"/>
              <a:t>Part 3: Preliminary analysis: </a:t>
            </a:r>
            <a:r>
              <a:rPr lang="en-US" sz="2800">
                <a:ea typeface="+mj-lt"/>
                <a:cs typeface="+mj-lt"/>
              </a:rPr>
              <a:t>Boxplots, </a:t>
            </a:r>
            <a:r>
              <a:rPr lang="en-US" sz="2800">
                <a:solidFill>
                  <a:schemeClr val="accent1"/>
                </a:solidFill>
                <a:ea typeface="+mj-lt"/>
                <a:cs typeface="+mj-lt"/>
              </a:rPr>
              <a:t>Scatterplots and Histograms</a:t>
            </a:r>
            <a:endParaRPr lang="en-US" sz="2800">
              <a:solidFill>
                <a:schemeClr val="accent1"/>
              </a:solidFill>
            </a:endParaRPr>
          </a:p>
        </p:txBody>
      </p:sp>
      <p:pic>
        <p:nvPicPr>
          <p:cNvPr id="5" name="Picture 6" descr="A close up of text on a black background&#10;&#10;Description generated with very high confidence">
            <a:extLst>
              <a:ext uri="{FF2B5EF4-FFF2-40B4-BE49-F238E27FC236}">
                <a16:creationId xmlns:a16="http://schemas.microsoft.com/office/drawing/2014/main" id="{4338E595-4F08-463A-BB98-08E2641E0836}"/>
              </a:ext>
            </a:extLst>
          </p:cNvPr>
          <p:cNvPicPr>
            <a:picLocks noChangeAspect="1"/>
          </p:cNvPicPr>
          <p:nvPr/>
        </p:nvPicPr>
        <p:blipFill>
          <a:blip r:embed="rId5"/>
          <a:stretch>
            <a:fillRect/>
          </a:stretch>
        </p:blipFill>
        <p:spPr>
          <a:xfrm>
            <a:off x="6575835" y="923831"/>
            <a:ext cx="4282750" cy="2773914"/>
          </a:xfrm>
          <a:prstGeom prst="rect">
            <a:avLst/>
          </a:prstGeom>
        </p:spPr>
      </p:pic>
      <p:pic>
        <p:nvPicPr>
          <p:cNvPr id="9" name="Picture 9" descr="A screenshot of a cell phone&#10;&#10;Description generated with very high confidence">
            <a:extLst>
              <a:ext uri="{FF2B5EF4-FFF2-40B4-BE49-F238E27FC236}">
                <a16:creationId xmlns:a16="http://schemas.microsoft.com/office/drawing/2014/main" id="{8E49EAD5-A230-43F1-97D8-A6C48D9E1D12}"/>
              </a:ext>
            </a:extLst>
          </p:cNvPr>
          <p:cNvPicPr>
            <a:picLocks noChangeAspect="1"/>
          </p:cNvPicPr>
          <p:nvPr/>
        </p:nvPicPr>
        <p:blipFill>
          <a:blip r:embed="rId6"/>
          <a:stretch>
            <a:fillRect/>
          </a:stretch>
        </p:blipFill>
        <p:spPr>
          <a:xfrm>
            <a:off x="6517221" y="3851677"/>
            <a:ext cx="4601545" cy="3007179"/>
          </a:xfrm>
          <a:prstGeom prst="rect">
            <a:avLst/>
          </a:prstGeom>
        </p:spPr>
      </p:pic>
      <p:pic>
        <p:nvPicPr>
          <p:cNvPr id="11" name="Picture 12" descr="A screenshot of a cell phone&#10;&#10;Description generated with high confidence">
            <a:extLst>
              <a:ext uri="{FF2B5EF4-FFF2-40B4-BE49-F238E27FC236}">
                <a16:creationId xmlns:a16="http://schemas.microsoft.com/office/drawing/2014/main" id="{CC558D94-E7A1-45D3-A6D1-C1B19EB7C1D6}"/>
              </a:ext>
            </a:extLst>
          </p:cNvPr>
          <p:cNvPicPr>
            <a:picLocks noChangeAspect="1"/>
          </p:cNvPicPr>
          <p:nvPr/>
        </p:nvPicPr>
        <p:blipFill>
          <a:blip r:embed="rId7"/>
          <a:stretch>
            <a:fillRect/>
          </a:stretch>
        </p:blipFill>
        <p:spPr>
          <a:xfrm>
            <a:off x="513529" y="745725"/>
            <a:ext cx="5068074" cy="2952751"/>
          </a:xfrm>
          <a:prstGeom prst="rect">
            <a:avLst/>
          </a:prstGeom>
        </p:spPr>
      </p:pic>
      <p:pic>
        <p:nvPicPr>
          <p:cNvPr id="15" name="Picture 16" descr="A screenshot of a cell phone&#10;&#10;Description generated with high confidence">
            <a:extLst>
              <a:ext uri="{FF2B5EF4-FFF2-40B4-BE49-F238E27FC236}">
                <a16:creationId xmlns:a16="http://schemas.microsoft.com/office/drawing/2014/main" id="{1C52DD06-13F9-49EB-81B5-A7BEBB676D6A}"/>
              </a:ext>
            </a:extLst>
          </p:cNvPr>
          <p:cNvPicPr>
            <a:picLocks noChangeAspect="1"/>
          </p:cNvPicPr>
          <p:nvPr/>
        </p:nvPicPr>
        <p:blipFill>
          <a:blip r:embed="rId8"/>
          <a:stretch>
            <a:fillRect/>
          </a:stretch>
        </p:blipFill>
        <p:spPr>
          <a:xfrm>
            <a:off x="461427" y="3694904"/>
            <a:ext cx="5068077" cy="3333751"/>
          </a:xfrm>
          <a:prstGeom prst="rect">
            <a:avLst/>
          </a:prstGeom>
        </p:spPr>
      </p:pic>
      <p:pic>
        <p:nvPicPr>
          <p:cNvPr id="2" name="Recorded Sound" descr="Recorded Sound">
            <a:hlinkClick r:id="" action="ppaction://media"/>
            <a:extLst>
              <a:ext uri="{FF2B5EF4-FFF2-40B4-BE49-F238E27FC236}">
                <a16:creationId xmlns:a16="http://schemas.microsoft.com/office/drawing/2014/main" id="{6AFBBEF8-6BC7-714E-83CE-F07B3899D6EC}"/>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79200" y="304071"/>
            <a:ext cx="812800" cy="812800"/>
          </a:xfrm>
          <a:prstGeom prst="rect">
            <a:avLst/>
          </a:prstGeom>
        </p:spPr>
      </p:pic>
    </p:spTree>
    <p:extLst>
      <p:ext uri="{BB962C8B-B14F-4D97-AF65-F5344CB8AC3E}">
        <p14:creationId xmlns:p14="http://schemas.microsoft.com/office/powerpoint/2010/main" val="3377165808"/>
      </p:ext>
    </p:extLst>
  </p:cSld>
  <p:clrMapOvr>
    <a:masterClrMapping/>
  </p:clrMapOvr>
  <mc:AlternateContent xmlns:mc="http://schemas.openxmlformats.org/markup-compatibility/2006" xmlns:p14="http://schemas.microsoft.com/office/powerpoint/2010/main">
    <mc:Choice Requires="p14">
      <p:transition spd="slow" p14:dur="2000" advTm="37000"/>
    </mc:Choice>
    <mc:Fallback xmlns="">
      <p:transition spd="slow" advTm="3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45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9" objId="2"/>
        <p14:stopEvt time="361" objId="2"/>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close up of text on a white background&#10;&#10;Description generated with very high confidence">
            <a:extLst>
              <a:ext uri="{FF2B5EF4-FFF2-40B4-BE49-F238E27FC236}">
                <a16:creationId xmlns:a16="http://schemas.microsoft.com/office/drawing/2014/main" id="{EC52BC70-BD0C-4705-864F-6F47782CD81E}"/>
              </a:ext>
            </a:extLst>
          </p:cNvPr>
          <p:cNvPicPr>
            <a:picLocks noGrp="1" noChangeAspect="1"/>
          </p:cNvPicPr>
          <p:nvPr>
            <p:ph idx="1"/>
          </p:nvPr>
        </p:nvPicPr>
        <p:blipFill>
          <a:blip r:embed="rId4"/>
          <a:stretch>
            <a:fillRect/>
          </a:stretch>
        </p:blipFill>
        <p:spPr>
          <a:xfrm>
            <a:off x="199933" y="1533277"/>
            <a:ext cx="4324350" cy="3895725"/>
          </a:xfrm>
        </p:spPr>
      </p:pic>
      <p:pic>
        <p:nvPicPr>
          <p:cNvPr id="6" name="Picture 6" descr="A screenshot of a cell phone&#10;&#10;Description generated with very high confidence">
            <a:extLst>
              <a:ext uri="{FF2B5EF4-FFF2-40B4-BE49-F238E27FC236}">
                <a16:creationId xmlns:a16="http://schemas.microsoft.com/office/drawing/2014/main" id="{41A377C1-BF81-4696-927A-4A1576AFDF9A}"/>
              </a:ext>
            </a:extLst>
          </p:cNvPr>
          <p:cNvPicPr>
            <a:picLocks noChangeAspect="1"/>
          </p:cNvPicPr>
          <p:nvPr/>
        </p:nvPicPr>
        <p:blipFill>
          <a:blip r:embed="rId5"/>
          <a:stretch>
            <a:fillRect/>
          </a:stretch>
        </p:blipFill>
        <p:spPr>
          <a:xfrm>
            <a:off x="4495415" y="1715136"/>
            <a:ext cx="3717851" cy="1792984"/>
          </a:xfrm>
          <a:prstGeom prst="rect">
            <a:avLst/>
          </a:prstGeom>
        </p:spPr>
      </p:pic>
      <p:sp>
        <p:nvSpPr>
          <p:cNvPr id="5" name="TextBox 4">
            <a:extLst>
              <a:ext uri="{FF2B5EF4-FFF2-40B4-BE49-F238E27FC236}">
                <a16:creationId xmlns:a16="http://schemas.microsoft.com/office/drawing/2014/main" id="{C0024EA4-7FE6-45A0-B22A-C54BF596ED16}"/>
              </a:ext>
            </a:extLst>
          </p:cNvPr>
          <p:cNvSpPr txBox="1"/>
          <p:nvPr/>
        </p:nvSpPr>
        <p:spPr>
          <a:xfrm>
            <a:off x="404868" y="1197935"/>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ANOVA (Type I)</a:t>
            </a:r>
          </a:p>
        </p:txBody>
      </p:sp>
      <p:sp>
        <p:nvSpPr>
          <p:cNvPr id="7" name="TextBox 6">
            <a:extLst>
              <a:ext uri="{FF2B5EF4-FFF2-40B4-BE49-F238E27FC236}">
                <a16:creationId xmlns:a16="http://schemas.microsoft.com/office/drawing/2014/main" id="{A4AB512D-F55F-40F5-8B54-DA051CCCB267}"/>
              </a:ext>
            </a:extLst>
          </p:cNvPr>
          <p:cNvSpPr txBox="1"/>
          <p:nvPr/>
        </p:nvSpPr>
        <p:spPr>
          <a:xfrm>
            <a:off x="4463304" y="1236673"/>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ANOVA (Type II)</a:t>
            </a:r>
          </a:p>
        </p:txBody>
      </p:sp>
      <p:pic>
        <p:nvPicPr>
          <p:cNvPr id="3" name="Picture 7" descr="A close up of a sign&#10;&#10;Description generated with high confidence">
            <a:extLst>
              <a:ext uri="{FF2B5EF4-FFF2-40B4-BE49-F238E27FC236}">
                <a16:creationId xmlns:a16="http://schemas.microsoft.com/office/drawing/2014/main" id="{418892C5-8B04-4CA2-8DF0-70F9925446FF}"/>
              </a:ext>
            </a:extLst>
          </p:cNvPr>
          <p:cNvPicPr>
            <a:picLocks noChangeAspect="1"/>
          </p:cNvPicPr>
          <p:nvPr/>
        </p:nvPicPr>
        <p:blipFill>
          <a:blip r:embed="rId6"/>
          <a:stretch>
            <a:fillRect/>
          </a:stretch>
        </p:blipFill>
        <p:spPr>
          <a:xfrm>
            <a:off x="4404547" y="3867549"/>
            <a:ext cx="7230533" cy="1455939"/>
          </a:xfrm>
          <a:prstGeom prst="rect">
            <a:avLst/>
          </a:prstGeom>
        </p:spPr>
      </p:pic>
      <p:sp>
        <p:nvSpPr>
          <p:cNvPr id="11" name="TextBox 10">
            <a:extLst>
              <a:ext uri="{FF2B5EF4-FFF2-40B4-BE49-F238E27FC236}">
                <a16:creationId xmlns:a16="http://schemas.microsoft.com/office/drawing/2014/main" id="{E0D689B3-8783-4781-9932-04D0682AD18C}"/>
              </a:ext>
            </a:extLst>
          </p:cNvPr>
          <p:cNvSpPr txBox="1"/>
          <p:nvPr/>
        </p:nvSpPr>
        <p:spPr>
          <a:xfrm>
            <a:off x="4460993" y="3548474"/>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err="1"/>
              <a:t>BestSub</a:t>
            </a:r>
            <a:r>
              <a:rPr lang="en-US"/>
              <a:t> </a:t>
            </a:r>
          </a:p>
        </p:txBody>
      </p:sp>
      <p:sp>
        <p:nvSpPr>
          <p:cNvPr id="12" name="Rectangle 11">
            <a:extLst>
              <a:ext uri="{FF2B5EF4-FFF2-40B4-BE49-F238E27FC236}">
                <a16:creationId xmlns:a16="http://schemas.microsoft.com/office/drawing/2014/main" id="{B1158929-96B3-401C-A747-11C1BEC538B7}"/>
              </a:ext>
            </a:extLst>
          </p:cNvPr>
          <p:cNvSpPr/>
          <p:nvPr/>
        </p:nvSpPr>
        <p:spPr>
          <a:xfrm>
            <a:off x="4408194" y="5062008"/>
            <a:ext cx="7064961" cy="20696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D944A01E-E305-4E0D-91BF-16925DD6F75A}"/>
              </a:ext>
            </a:extLst>
          </p:cNvPr>
          <p:cNvSpPr txBox="1"/>
          <p:nvPr/>
        </p:nvSpPr>
        <p:spPr>
          <a:xfrm>
            <a:off x="-3997" y="5903855"/>
            <a:ext cx="12197642" cy="338554"/>
          </a:xfrm>
          <a:prstGeom prst="rect">
            <a:avLst/>
          </a:prstGeom>
          <a:solidFill>
            <a:srgbClr val="00B0F0"/>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err="1">
                <a:cs typeface="Calibri"/>
              </a:rPr>
              <a:t>TeamPoints</a:t>
            </a:r>
            <a:r>
              <a:rPr lang="en-US" sz="1600">
                <a:cs typeface="Calibri"/>
              </a:rPr>
              <a:t> ~ 7.85 + 20.60X3PointShots. + 135.23FieldGoals. + 0.25Assists + 0.35TotalRebounds - 0.60Turnovers + 0.37Total Fouls + 0.65Steals</a:t>
            </a:r>
            <a:endParaRPr lang="en-US"/>
          </a:p>
        </p:txBody>
      </p:sp>
      <p:sp>
        <p:nvSpPr>
          <p:cNvPr id="14" name="TextBox 13">
            <a:extLst>
              <a:ext uri="{FF2B5EF4-FFF2-40B4-BE49-F238E27FC236}">
                <a16:creationId xmlns:a16="http://schemas.microsoft.com/office/drawing/2014/main" id="{AE1F9125-5514-4A07-B9A2-951D71797DDB}"/>
              </a:ext>
            </a:extLst>
          </p:cNvPr>
          <p:cNvSpPr txBox="1"/>
          <p:nvPr/>
        </p:nvSpPr>
        <p:spPr>
          <a:xfrm>
            <a:off x="-2234" y="5538729"/>
            <a:ext cx="12197644" cy="369332"/>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FULL MODEL</a:t>
            </a:r>
          </a:p>
        </p:txBody>
      </p:sp>
      <p:sp>
        <p:nvSpPr>
          <p:cNvPr id="16" name="Title 1">
            <a:extLst>
              <a:ext uri="{FF2B5EF4-FFF2-40B4-BE49-F238E27FC236}">
                <a16:creationId xmlns:a16="http://schemas.microsoft.com/office/drawing/2014/main" id="{A49D988D-4A32-4A88-A860-F9E36D29E968}"/>
              </a:ext>
            </a:extLst>
          </p:cNvPr>
          <p:cNvSpPr txBox="1">
            <a:spLocks/>
          </p:cNvSpPr>
          <p:nvPr/>
        </p:nvSpPr>
        <p:spPr>
          <a:xfrm>
            <a:off x="226719" y="-183459"/>
            <a:ext cx="10604204" cy="1343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Part 4: </a:t>
            </a:r>
            <a:r>
              <a:rPr lang="en-US" sz="4000">
                <a:solidFill>
                  <a:srgbClr val="00B0F0"/>
                </a:solidFill>
              </a:rPr>
              <a:t>Model building</a:t>
            </a:r>
            <a:r>
              <a:rPr lang="en-US" sz="4000"/>
              <a:t>, diagnosis and validation</a:t>
            </a:r>
          </a:p>
        </p:txBody>
      </p:sp>
      <p:pic>
        <p:nvPicPr>
          <p:cNvPr id="2" name="Recorded Sound" descr="Recorded Sound">
            <a:hlinkClick r:id="" action="ppaction://media"/>
            <a:extLst>
              <a:ext uri="{FF2B5EF4-FFF2-40B4-BE49-F238E27FC236}">
                <a16:creationId xmlns:a16="http://schemas.microsoft.com/office/drawing/2014/main" id="{4150AA90-2413-C946-9774-E60E6550896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52481" y="137139"/>
            <a:ext cx="812800" cy="812800"/>
          </a:xfrm>
          <a:prstGeom prst="rect">
            <a:avLst/>
          </a:prstGeom>
        </p:spPr>
      </p:pic>
    </p:spTree>
    <p:extLst>
      <p:ext uri="{BB962C8B-B14F-4D97-AF65-F5344CB8AC3E}">
        <p14:creationId xmlns:p14="http://schemas.microsoft.com/office/powerpoint/2010/main" val="2382945297"/>
      </p:ext>
    </p:extLst>
  </p:cSld>
  <p:clrMapOvr>
    <a:masterClrMapping/>
  </p:clrMapOvr>
  <mc:AlternateContent xmlns:mc="http://schemas.openxmlformats.org/markup-compatibility/2006" xmlns:p14="http://schemas.microsoft.com/office/powerpoint/2010/main">
    <mc:Choice Requires="p14">
      <p:transition spd="slow" p14:dur="2000" advClick="0" advTm="43000"/>
    </mc:Choice>
    <mc:Fallback xmlns="">
      <p:transition spd="slow" advClick="0" advTm="4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249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9" objId="2"/>
        <p14:stopEvt time="321" objId="2"/>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469A405-6AF0-46BF-91A3-0595E26A9CC2}"/>
              </a:ext>
            </a:extLst>
          </p:cNvPr>
          <p:cNvSpPr txBox="1">
            <a:spLocks/>
          </p:cNvSpPr>
          <p:nvPr/>
        </p:nvSpPr>
        <p:spPr>
          <a:xfrm>
            <a:off x="226719" y="-183459"/>
            <a:ext cx="10604204" cy="1343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a:t>Part 4: Model building, </a:t>
            </a:r>
            <a:r>
              <a:rPr lang="en-US" sz="4000">
                <a:solidFill>
                  <a:srgbClr val="00B0F0"/>
                </a:solidFill>
              </a:rPr>
              <a:t>diagnosis </a:t>
            </a:r>
            <a:r>
              <a:rPr lang="en-US" sz="4000"/>
              <a:t>and validation</a:t>
            </a:r>
          </a:p>
        </p:txBody>
      </p:sp>
      <p:sp>
        <p:nvSpPr>
          <p:cNvPr id="6" name="TextBox 5">
            <a:extLst>
              <a:ext uri="{FF2B5EF4-FFF2-40B4-BE49-F238E27FC236}">
                <a16:creationId xmlns:a16="http://schemas.microsoft.com/office/drawing/2014/main" id="{3B4B6B85-3BCB-4E81-A308-BD5FE66CC6A3}"/>
              </a:ext>
            </a:extLst>
          </p:cNvPr>
          <p:cNvSpPr txBox="1"/>
          <p:nvPr/>
        </p:nvSpPr>
        <p:spPr>
          <a:xfrm>
            <a:off x="745067" y="848548"/>
            <a:ext cx="291253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LINEARITY (Pearson Residuals Plot)</a:t>
            </a:r>
            <a:endParaRPr lang="en-US" sz="1400">
              <a:cs typeface="Calibri"/>
            </a:endParaRPr>
          </a:p>
        </p:txBody>
      </p:sp>
      <p:pic>
        <p:nvPicPr>
          <p:cNvPr id="7" name="Picture 7" descr="A close up of a logo&#10;&#10;Description generated with high confidence">
            <a:extLst>
              <a:ext uri="{FF2B5EF4-FFF2-40B4-BE49-F238E27FC236}">
                <a16:creationId xmlns:a16="http://schemas.microsoft.com/office/drawing/2014/main" id="{854B8932-7C6B-42B9-9E8E-DB0AA3347058}"/>
              </a:ext>
            </a:extLst>
          </p:cNvPr>
          <p:cNvPicPr>
            <a:picLocks noChangeAspect="1"/>
          </p:cNvPicPr>
          <p:nvPr/>
        </p:nvPicPr>
        <p:blipFill rotWithShape="1">
          <a:blip r:embed="rId4"/>
          <a:srcRect l="-353" t="31348" r="-353" b="630"/>
          <a:stretch/>
        </p:blipFill>
        <p:spPr>
          <a:xfrm>
            <a:off x="660399" y="1765852"/>
            <a:ext cx="3796874" cy="2123316"/>
          </a:xfrm>
          <a:prstGeom prst="rect">
            <a:avLst/>
          </a:prstGeom>
        </p:spPr>
      </p:pic>
      <p:pic>
        <p:nvPicPr>
          <p:cNvPr id="9" name="Picture 9" descr="A picture containing bird&#10;&#10;Description generated with very high confidence">
            <a:extLst>
              <a:ext uri="{FF2B5EF4-FFF2-40B4-BE49-F238E27FC236}">
                <a16:creationId xmlns:a16="http://schemas.microsoft.com/office/drawing/2014/main" id="{AEF28DE4-6EDA-4EDD-9D54-6F1418413209}"/>
              </a:ext>
            </a:extLst>
          </p:cNvPr>
          <p:cNvPicPr>
            <a:picLocks noChangeAspect="1"/>
          </p:cNvPicPr>
          <p:nvPr/>
        </p:nvPicPr>
        <p:blipFill>
          <a:blip r:embed="rId5"/>
          <a:stretch>
            <a:fillRect/>
          </a:stretch>
        </p:blipFill>
        <p:spPr>
          <a:xfrm>
            <a:off x="4658547" y="2145970"/>
            <a:ext cx="2743200" cy="891540"/>
          </a:xfrm>
          <a:prstGeom prst="rect">
            <a:avLst/>
          </a:prstGeom>
        </p:spPr>
      </p:pic>
      <p:pic>
        <p:nvPicPr>
          <p:cNvPr id="11" name="Picture 11" descr="A picture containing orange, room&#10;&#10;Description generated with very high confidence">
            <a:extLst>
              <a:ext uri="{FF2B5EF4-FFF2-40B4-BE49-F238E27FC236}">
                <a16:creationId xmlns:a16="http://schemas.microsoft.com/office/drawing/2014/main" id="{CEE15D64-CD58-43B1-A97B-CB4280A9CB31}"/>
              </a:ext>
            </a:extLst>
          </p:cNvPr>
          <p:cNvPicPr>
            <a:picLocks noChangeAspect="1"/>
          </p:cNvPicPr>
          <p:nvPr/>
        </p:nvPicPr>
        <p:blipFill>
          <a:blip r:embed="rId6"/>
          <a:stretch>
            <a:fillRect/>
          </a:stretch>
        </p:blipFill>
        <p:spPr>
          <a:xfrm>
            <a:off x="4658548" y="4646225"/>
            <a:ext cx="2743200" cy="632361"/>
          </a:xfrm>
          <a:prstGeom prst="rect">
            <a:avLst/>
          </a:prstGeom>
        </p:spPr>
      </p:pic>
      <p:pic>
        <p:nvPicPr>
          <p:cNvPr id="13" name="Picture 13" descr="A screenshot of a cell phone&#10;&#10;Description generated with very high confidence">
            <a:extLst>
              <a:ext uri="{FF2B5EF4-FFF2-40B4-BE49-F238E27FC236}">
                <a16:creationId xmlns:a16="http://schemas.microsoft.com/office/drawing/2014/main" id="{FF2579D8-8895-4127-B20F-84416B66CE0D}"/>
              </a:ext>
            </a:extLst>
          </p:cNvPr>
          <p:cNvPicPr>
            <a:picLocks noChangeAspect="1"/>
          </p:cNvPicPr>
          <p:nvPr/>
        </p:nvPicPr>
        <p:blipFill>
          <a:blip r:embed="rId7"/>
          <a:stretch>
            <a:fillRect/>
          </a:stretch>
        </p:blipFill>
        <p:spPr>
          <a:xfrm>
            <a:off x="8553214" y="4711940"/>
            <a:ext cx="1510831" cy="1808563"/>
          </a:xfrm>
          <a:prstGeom prst="rect">
            <a:avLst/>
          </a:prstGeom>
        </p:spPr>
      </p:pic>
      <p:pic>
        <p:nvPicPr>
          <p:cNvPr id="15" name="Picture 15" descr="A screenshot of a social media post&#10;&#10;Description generated with very high confidence">
            <a:extLst>
              <a:ext uri="{FF2B5EF4-FFF2-40B4-BE49-F238E27FC236}">
                <a16:creationId xmlns:a16="http://schemas.microsoft.com/office/drawing/2014/main" id="{DD0E41FE-229B-4497-805D-3C87EC73E573}"/>
              </a:ext>
            </a:extLst>
          </p:cNvPr>
          <p:cNvPicPr>
            <a:picLocks noChangeAspect="1"/>
          </p:cNvPicPr>
          <p:nvPr/>
        </p:nvPicPr>
        <p:blipFill>
          <a:blip r:embed="rId8"/>
          <a:stretch>
            <a:fillRect/>
          </a:stretch>
        </p:blipFill>
        <p:spPr>
          <a:xfrm>
            <a:off x="10339349" y="4438413"/>
            <a:ext cx="1438118" cy="2421470"/>
          </a:xfrm>
          <a:prstGeom prst="rect">
            <a:avLst/>
          </a:prstGeom>
        </p:spPr>
      </p:pic>
      <p:sp>
        <p:nvSpPr>
          <p:cNvPr id="17" name="TextBox 16">
            <a:extLst>
              <a:ext uri="{FF2B5EF4-FFF2-40B4-BE49-F238E27FC236}">
                <a16:creationId xmlns:a16="http://schemas.microsoft.com/office/drawing/2014/main" id="{14823587-DEF9-435D-90AB-380ED7ED7A5B}"/>
              </a:ext>
            </a:extLst>
          </p:cNvPr>
          <p:cNvSpPr txBox="1"/>
          <p:nvPr/>
        </p:nvSpPr>
        <p:spPr>
          <a:xfrm>
            <a:off x="4931362" y="84854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t>NORMALITY (Shapiro-Wilk Test)</a:t>
            </a:r>
          </a:p>
        </p:txBody>
      </p:sp>
      <p:sp>
        <p:nvSpPr>
          <p:cNvPr id="18" name="TextBox 17">
            <a:extLst>
              <a:ext uri="{FF2B5EF4-FFF2-40B4-BE49-F238E27FC236}">
                <a16:creationId xmlns:a16="http://schemas.microsoft.com/office/drawing/2014/main" id="{784F525F-7B6E-4FDD-A063-95490E9B8958}"/>
              </a:ext>
            </a:extLst>
          </p:cNvPr>
          <p:cNvSpPr txBox="1"/>
          <p:nvPr/>
        </p:nvSpPr>
        <p:spPr>
          <a:xfrm>
            <a:off x="8468546" y="848548"/>
            <a:ext cx="349579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a typeface="+mn-lt"/>
                <a:cs typeface="+mn-lt"/>
              </a:rPr>
              <a:t>HETEROSCEDASTICITY (Brown-Forsythe Test)</a:t>
            </a:r>
            <a:endParaRPr lang="en-US" sz="1400">
              <a:cs typeface="Calibri"/>
            </a:endParaRPr>
          </a:p>
        </p:txBody>
      </p:sp>
      <p:pic>
        <p:nvPicPr>
          <p:cNvPr id="19" name="Picture 19" descr="A screenshot of a map&#10;&#10;Description generated with very high confidence">
            <a:extLst>
              <a:ext uri="{FF2B5EF4-FFF2-40B4-BE49-F238E27FC236}">
                <a16:creationId xmlns:a16="http://schemas.microsoft.com/office/drawing/2014/main" id="{FE82BE10-11FE-4911-8D6D-9C99479E87AD}"/>
              </a:ext>
            </a:extLst>
          </p:cNvPr>
          <p:cNvPicPr>
            <a:picLocks noChangeAspect="1"/>
          </p:cNvPicPr>
          <p:nvPr/>
        </p:nvPicPr>
        <p:blipFill>
          <a:blip r:embed="rId9"/>
          <a:stretch>
            <a:fillRect/>
          </a:stretch>
        </p:blipFill>
        <p:spPr>
          <a:xfrm>
            <a:off x="6398918" y="5343617"/>
            <a:ext cx="1482610" cy="1401287"/>
          </a:xfrm>
          <a:prstGeom prst="rect">
            <a:avLst/>
          </a:prstGeom>
        </p:spPr>
      </p:pic>
      <p:pic>
        <p:nvPicPr>
          <p:cNvPr id="21" name="Picture 21" descr="A close up of a map&#10;&#10;Description generated with high confidence">
            <a:extLst>
              <a:ext uri="{FF2B5EF4-FFF2-40B4-BE49-F238E27FC236}">
                <a16:creationId xmlns:a16="http://schemas.microsoft.com/office/drawing/2014/main" id="{23B547F9-C00D-4142-9E3A-985B452C5C68}"/>
              </a:ext>
            </a:extLst>
          </p:cNvPr>
          <p:cNvPicPr>
            <a:picLocks noChangeAspect="1"/>
          </p:cNvPicPr>
          <p:nvPr/>
        </p:nvPicPr>
        <p:blipFill>
          <a:blip r:embed="rId10"/>
          <a:stretch>
            <a:fillRect/>
          </a:stretch>
        </p:blipFill>
        <p:spPr>
          <a:xfrm>
            <a:off x="566326" y="4682066"/>
            <a:ext cx="3091274" cy="2065868"/>
          </a:xfrm>
          <a:prstGeom prst="rect">
            <a:avLst/>
          </a:prstGeom>
        </p:spPr>
      </p:pic>
      <p:pic>
        <p:nvPicPr>
          <p:cNvPr id="23" name="Picture 23" descr="A screenshot of a cell phone&#10;&#10;Description generated with very high confidence">
            <a:extLst>
              <a:ext uri="{FF2B5EF4-FFF2-40B4-BE49-F238E27FC236}">
                <a16:creationId xmlns:a16="http://schemas.microsoft.com/office/drawing/2014/main" id="{F9EE3936-FA98-45AC-926F-3A1BEFD842E1}"/>
              </a:ext>
            </a:extLst>
          </p:cNvPr>
          <p:cNvPicPr>
            <a:picLocks noChangeAspect="1"/>
          </p:cNvPicPr>
          <p:nvPr/>
        </p:nvPicPr>
        <p:blipFill>
          <a:blip r:embed="rId11"/>
          <a:stretch>
            <a:fillRect/>
          </a:stretch>
        </p:blipFill>
        <p:spPr>
          <a:xfrm>
            <a:off x="10302994" y="1591832"/>
            <a:ext cx="1576683" cy="551075"/>
          </a:xfrm>
          <a:prstGeom prst="rect">
            <a:avLst/>
          </a:prstGeom>
        </p:spPr>
      </p:pic>
      <p:pic>
        <p:nvPicPr>
          <p:cNvPr id="25" name="Picture 25" descr="A picture containing bird&#10;&#10;Description generated with very high confidence">
            <a:extLst>
              <a:ext uri="{FF2B5EF4-FFF2-40B4-BE49-F238E27FC236}">
                <a16:creationId xmlns:a16="http://schemas.microsoft.com/office/drawing/2014/main" id="{A7C0E207-7F8B-4CA4-959D-C4DDF3AE82D7}"/>
              </a:ext>
            </a:extLst>
          </p:cNvPr>
          <p:cNvPicPr>
            <a:picLocks noChangeAspect="1"/>
          </p:cNvPicPr>
          <p:nvPr/>
        </p:nvPicPr>
        <p:blipFill>
          <a:blip r:embed="rId12"/>
          <a:stretch>
            <a:fillRect/>
          </a:stretch>
        </p:blipFill>
        <p:spPr>
          <a:xfrm>
            <a:off x="8703734" y="2484735"/>
            <a:ext cx="1454387" cy="524452"/>
          </a:xfrm>
          <a:prstGeom prst="rect">
            <a:avLst/>
          </a:prstGeom>
        </p:spPr>
      </p:pic>
      <p:pic>
        <p:nvPicPr>
          <p:cNvPr id="27" name="Picture 27" descr="A screenshot of a cell phone&#10;&#10;Description generated with very high confidence">
            <a:extLst>
              <a:ext uri="{FF2B5EF4-FFF2-40B4-BE49-F238E27FC236}">
                <a16:creationId xmlns:a16="http://schemas.microsoft.com/office/drawing/2014/main" id="{A6719CB2-DA53-43DE-9315-318061AC4316}"/>
              </a:ext>
            </a:extLst>
          </p:cNvPr>
          <p:cNvPicPr>
            <a:picLocks noChangeAspect="1"/>
          </p:cNvPicPr>
          <p:nvPr/>
        </p:nvPicPr>
        <p:blipFill>
          <a:blip r:embed="rId13"/>
          <a:stretch>
            <a:fillRect/>
          </a:stretch>
        </p:blipFill>
        <p:spPr>
          <a:xfrm>
            <a:off x="10246547" y="2870018"/>
            <a:ext cx="1651942" cy="600557"/>
          </a:xfrm>
          <a:prstGeom prst="rect">
            <a:avLst/>
          </a:prstGeom>
        </p:spPr>
      </p:pic>
      <p:pic>
        <p:nvPicPr>
          <p:cNvPr id="29" name="Picture 29" descr="A screenshot of a cell phone&#10;&#10;Description generated with very high confidence">
            <a:extLst>
              <a:ext uri="{FF2B5EF4-FFF2-40B4-BE49-F238E27FC236}">
                <a16:creationId xmlns:a16="http://schemas.microsoft.com/office/drawing/2014/main" id="{0E77051F-1D10-4BCD-ACAA-D1B34E4379D8}"/>
              </a:ext>
            </a:extLst>
          </p:cNvPr>
          <p:cNvPicPr>
            <a:picLocks noChangeAspect="1"/>
          </p:cNvPicPr>
          <p:nvPr/>
        </p:nvPicPr>
        <p:blipFill>
          <a:blip r:embed="rId14"/>
          <a:stretch>
            <a:fillRect/>
          </a:stretch>
        </p:blipFill>
        <p:spPr>
          <a:xfrm>
            <a:off x="8703735" y="3172022"/>
            <a:ext cx="1454385" cy="523362"/>
          </a:xfrm>
          <a:prstGeom prst="rect">
            <a:avLst/>
          </a:prstGeom>
        </p:spPr>
      </p:pic>
      <p:pic>
        <p:nvPicPr>
          <p:cNvPr id="31" name="Picture 31" descr="A screenshot of a cell phone&#10;&#10;Description generated with very high confidence">
            <a:extLst>
              <a:ext uri="{FF2B5EF4-FFF2-40B4-BE49-F238E27FC236}">
                <a16:creationId xmlns:a16="http://schemas.microsoft.com/office/drawing/2014/main" id="{09B1622B-6A1E-4619-A38D-10257A0E0989}"/>
              </a:ext>
            </a:extLst>
          </p:cNvPr>
          <p:cNvPicPr>
            <a:picLocks noChangeAspect="1"/>
          </p:cNvPicPr>
          <p:nvPr/>
        </p:nvPicPr>
        <p:blipFill>
          <a:blip r:embed="rId15"/>
          <a:stretch>
            <a:fillRect/>
          </a:stretch>
        </p:blipFill>
        <p:spPr>
          <a:xfrm>
            <a:off x="10302992" y="3500390"/>
            <a:ext cx="1576683" cy="496924"/>
          </a:xfrm>
          <a:prstGeom prst="rect">
            <a:avLst/>
          </a:prstGeom>
        </p:spPr>
      </p:pic>
      <p:pic>
        <p:nvPicPr>
          <p:cNvPr id="33" name="Picture 33" descr="A picture containing bird&#10;&#10;Description generated with very high confidence">
            <a:extLst>
              <a:ext uri="{FF2B5EF4-FFF2-40B4-BE49-F238E27FC236}">
                <a16:creationId xmlns:a16="http://schemas.microsoft.com/office/drawing/2014/main" id="{B2741CCC-055C-40D6-8AC1-F667FC6BEBC5}"/>
              </a:ext>
            </a:extLst>
          </p:cNvPr>
          <p:cNvPicPr>
            <a:picLocks noChangeAspect="1"/>
          </p:cNvPicPr>
          <p:nvPr/>
        </p:nvPicPr>
        <p:blipFill>
          <a:blip r:embed="rId16"/>
          <a:stretch>
            <a:fillRect/>
          </a:stretch>
        </p:blipFill>
        <p:spPr>
          <a:xfrm>
            <a:off x="10302992" y="2149491"/>
            <a:ext cx="1595497" cy="592873"/>
          </a:xfrm>
          <a:prstGeom prst="rect">
            <a:avLst/>
          </a:prstGeom>
        </p:spPr>
      </p:pic>
      <p:pic>
        <p:nvPicPr>
          <p:cNvPr id="35" name="Picture 35" descr="A screenshot of a cell phone&#10;&#10;Description generated with very high confidence">
            <a:extLst>
              <a:ext uri="{FF2B5EF4-FFF2-40B4-BE49-F238E27FC236}">
                <a16:creationId xmlns:a16="http://schemas.microsoft.com/office/drawing/2014/main" id="{09087546-2AA1-450E-95F4-D612203E4D37}"/>
              </a:ext>
            </a:extLst>
          </p:cNvPr>
          <p:cNvPicPr>
            <a:picLocks noChangeAspect="1"/>
          </p:cNvPicPr>
          <p:nvPr/>
        </p:nvPicPr>
        <p:blipFill>
          <a:blip r:embed="rId17"/>
          <a:stretch>
            <a:fillRect/>
          </a:stretch>
        </p:blipFill>
        <p:spPr>
          <a:xfrm>
            <a:off x="8703733" y="1842444"/>
            <a:ext cx="1454387" cy="454370"/>
          </a:xfrm>
          <a:prstGeom prst="rect">
            <a:avLst/>
          </a:prstGeom>
        </p:spPr>
      </p:pic>
      <p:sp>
        <p:nvSpPr>
          <p:cNvPr id="38" name="TextBox 37">
            <a:extLst>
              <a:ext uri="{FF2B5EF4-FFF2-40B4-BE49-F238E27FC236}">
                <a16:creationId xmlns:a16="http://schemas.microsoft.com/office/drawing/2014/main" id="{9F36D14C-E6E9-4D9D-9363-EDED913076AD}"/>
              </a:ext>
            </a:extLst>
          </p:cNvPr>
          <p:cNvSpPr txBox="1"/>
          <p:nvPr/>
        </p:nvSpPr>
        <p:spPr>
          <a:xfrm>
            <a:off x="1881" y="1158992"/>
            <a:ext cx="12188237" cy="261610"/>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t>PRE-TRANSFORM</a:t>
            </a:r>
            <a:endParaRPr lang="en-US" sz="1050" b="1">
              <a:cs typeface="Calibri"/>
            </a:endParaRPr>
          </a:p>
        </p:txBody>
      </p:sp>
      <p:cxnSp>
        <p:nvCxnSpPr>
          <p:cNvPr id="40" name="Straight Arrow Connector 39">
            <a:extLst>
              <a:ext uri="{FF2B5EF4-FFF2-40B4-BE49-F238E27FC236}">
                <a16:creationId xmlns:a16="http://schemas.microsoft.com/office/drawing/2014/main" id="{F02874F8-4600-4FDF-B256-A832A3ADC12B}"/>
              </a:ext>
            </a:extLst>
          </p:cNvPr>
          <p:cNvCxnSpPr/>
          <p:nvPr/>
        </p:nvCxnSpPr>
        <p:spPr>
          <a:xfrm flipH="1">
            <a:off x="4133615" y="977430"/>
            <a:ext cx="9407" cy="5663258"/>
          </a:xfrm>
          <a:prstGeom prst="straightConnector1">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A7CA252-29AC-4BDA-90D1-39824AE78B01}"/>
              </a:ext>
            </a:extLst>
          </p:cNvPr>
          <p:cNvCxnSpPr>
            <a:cxnSpLocks/>
          </p:cNvCxnSpPr>
          <p:nvPr/>
        </p:nvCxnSpPr>
        <p:spPr>
          <a:xfrm flipH="1">
            <a:off x="7971837" y="977430"/>
            <a:ext cx="9407" cy="5663258"/>
          </a:xfrm>
          <a:prstGeom prst="straightConnector1">
            <a:avLst/>
          </a:prstGeom>
          <a:ln>
            <a:solidFill>
              <a:srgbClr val="00B0F0"/>
            </a:solidFill>
            <a:prstDash val="dash"/>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600C32D2-68EA-4C95-A327-359EABB9ADEE}"/>
              </a:ext>
            </a:extLst>
          </p:cNvPr>
          <p:cNvSpPr txBox="1"/>
          <p:nvPr/>
        </p:nvSpPr>
        <p:spPr>
          <a:xfrm>
            <a:off x="1881" y="4094103"/>
            <a:ext cx="12188237" cy="261610"/>
          </a:xfrm>
          <a:prstGeom prst="rect">
            <a:avLst/>
          </a:prstGeom>
          <a:solidFill>
            <a:srgbClr val="00B0F0"/>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050" b="1"/>
              <a:t>POST-TRANSFORM</a:t>
            </a:r>
            <a:endParaRPr lang="en-US" sz="1050" b="1">
              <a:cs typeface="Calibri"/>
            </a:endParaRPr>
          </a:p>
        </p:txBody>
      </p:sp>
      <p:pic>
        <p:nvPicPr>
          <p:cNvPr id="2" name="Assumptions ">
            <a:hlinkClick r:id="" action="ppaction://media"/>
            <a:extLst>
              <a:ext uri="{FF2B5EF4-FFF2-40B4-BE49-F238E27FC236}">
                <a16:creationId xmlns:a16="http://schemas.microsoft.com/office/drawing/2014/main" id="{A49A1490-21C0-4274-B372-927E819F9125}"/>
              </a:ext>
            </a:extLst>
          </p:cNvPr>
          <p:cNvPicPr>
            <a:picLocks noChangeAspect="1"/>
          </p:cNvPicPr>
          <p:nvPr>
            <a:audioFile r:link="rId2"/>
            <p:extLst>
              <p:ext uri="{DAA4B4D4-6D71-4841-9C94-3DE7FCFB9230}">
                <p14:media xmlns:p14="http://schemas.microsoft.com/office/powerpoint/2010/main" r:embed="rId1"/>
              </p:ext>
            </p:extLst>
          </p:nvPr>
        </p:nvPicPr>
        <p:blipFill>
          <a:blip r:embed="rId18"/>
          <a:stretch>
            <a:fillRect/>
          </a:stretch>
        </p:blipFill>
        <p:spPr>
          <a:xfrm>
            <a:off x="11472667" y="-24557"/>
            <a:ext cx="609600" cy="609600"/>
          </a:xfrm>
          <a:prstGeom prst="rect">
            <a:avLst/>
          </a:prstGeom>
        </p:spPr>
      </p:pic>
    </p:spTree>
    <p:extLst>
      <p:ext uri="{BB962C8B-B14F-4D97-AF65-F5344CB8AC3E}">
        <p14:creationId xmlns:p14="http://schemas.microsoft.com/office/powerpoint/2010/main" val="555206042"/>
      </p:ext>
    </p:extLst>
  </p:cSld>
  <p:clrMapOvr>
    <a:masterClrMapping/>
  </p:clrMapOvr>
  <mc:AlternateContent xmlns:mc="http://schemas.openxmlformats.org/markup-compatibility/2006" xmlns:p14="http://schemas.microsoft.com/office/powerpoint/2010/main">
    <mc:Choice Requires="p14">
      <p:transition spd="slow" p14:dur="2000" advClick="0" advTm="80340"/>
    </mc:Choice>
    <mc:Fallback xmlns="">
      <p:transition spd="slow" advClick="0" advTm="803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44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3636" showWhenStopped="0">
                <p:cTn id="7" fill="hold" display="0">
                  <p:stCondLst>
                    <p:cond delay="indefinite"/>
                  </p:stCondLst>
                  <p:endCondLst>
                    <p:cond evt="onStopAudio" delay="0">
                      <p:tgtEl>
                        <p:sldTgt/>
                      </p:tgtEl>
                    </p:cond>
                  </p:endCondLst>
                </p:cTn>
                <p:tgtEl>
                  <p:spTgt spid="2"/>
                </p:tgtEl>
              </p:cMediaNode>
            </p:audio>
          </p:childTnLst>
        </p:cTn>
      </p:par>
    </p:tnLst>
  </p:timing>
  <p:extLst>
    <p:ext uri="{E180D4A7-C9FB-4DFB-919C-405C955672EB}">
      <p14:showEvtLst xmlns:p14="http://schemas.microsoft.com/office/powerpoint/2010/main">
        <p14:playEvt time="10" objId="2"/>
        <p14:stopEvt time="342" objId="2"/>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TIMING" val="|5.1"/>
</p:tagLst>
</file>

<file path=ppt/tags/tag2.xml><?xml version="1.0" encoding="utf-8"?>
<p:tagLst xmlns:a="http://schemas.openxmlformats.org/drawingml/2006/main" xmlns:r="http://schemas.openxmlformats.org/officeDocument/2006/relationships" xmlns:p="http://schemas.openxmlformats.org/presentationml/2006/main">
  <p:tag name="TIMING" val="|3.5"/>
</p:tagLst>
</file>

<file path=ppt/tags/tag3.xml><?xml version="1.0" encoding="utf-8"?>
<p:tagLst xmlns:a="http://schemas.openxmlformats.org/drawingml/2006/main" xmlns:r="http://schemas.openxmlformats.org/officeDocument/2006/relationships" xmlns:p="http://schemas.openxmlformats.org/presentationml/2006/main">
  <p:tag name="TIMING" val="|1.1"/>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themeOverride>
</file>

<file path=docProps/app.xml><?xml version="1.0" encoding="utf-8"?>
<Properties xmlns="http://schemas.openxmlformats.org/officeDocument/2006/extended-properties" xmlns:vt="http://schemas.openxmlformats.org/officeDocument/2006/docPropsVTypes">
  <Template/>
  <TotalTime>0</TotalTime>
  <Words>1937</Words>
  <Application>Microsoft Macintosh PowerPoint</Application>
  <PresentationFormat>Widescreen</PresentationFormat>
  <Paragraphs>184</Paragraphs>
  <Slides>17</Slides>
  <Notes>11</Notes>
  <HiddenSlides>0</HiddenSlides>
  <MMClips>16</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17</vt:i4>
      </vt:variant>
    </vt:vector>
  </HeadingPairs>
  <TitlesOfParts>
    <vt:vector size="22" baseType="lpstr">
      <vt:lpstr>Arial</vt:lpstr>
      <vt:lpstr>Calibri</vt:lpstr>
      <vt:lpstr>Calibri Light</vt:lpstr>
      <vt:lpstr>office theme</vt:lpstr>
      <vt:lpstr>Office Theme</vt:lpstr>
      <vt:lpstr>STATISTICAL REVIEW OF FACTORS THAT IMPACT NBA SCORED POINTS</vt:lpstr>
      <vt:lpstr>Part 1: Introduction (Background)</vt:lpstr>
      <vt:lpstr>Data Source</vt:lpstr>
      <vt:lpstr>Research Question</vt:lpstr>
      <vt:lpstr>Dataset characteristic </vt:lpstr>
      <vt:lpstr>Part 3: Preliminary analysis: Boxplots, Scatterplots and Histograms</vt:lpstr>
      <vt:lpstr>Part 3: Preliminary analysis: Boxplots, Scatterplots and Histograms</vt:lpstr>
      <vt:lpstr>PowerPoint Presentation</vt:lpstr>
      <vt:lpstr>PowerPoint Presentation</vt:lpstr>
      <vt:lpstr>PowerPoint Presentation</vt:lpstr>
      <vt:lpstr>PowerPoint Presentation</vt:lpstr>
      <vt:lpstr>PowerPoint Presentation</vt:lpstr>
      <vt:lpstr>Part 5: Final model report and application</vt:lpstr>
      <vt:lpstr>Factors that influence team points</vt:lpstr>
      <vt:lpstr>Part 5: Comparison with literature</vt:lpstr>
      <vt:lpstr>Conclusion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Guys let me know if you can hear this</dc:title>
  <dc:creator>Andrew Brinton Lang</dc:creator>
  <cp:lastModifiedBy>Andrew Brinton Lang</cp:lastModifiedBy>
  <cp:revision>1</cp:revision>
  <dcterms:created xsi:type="dcterms:W3CDTF">2020-04-27T21:22:08Z</dcterms:created>
  <dcterms:modified xsi:type="dcterms:W3CDTF">2020-04-30T01:33:05Z</dcterms:modified>
</cp:coreProperties>
</file>